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charts/chart14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notesSlides/notesSlide22.xml" ContentType="application/vnd.openxmlformats-officedocument.presentationml.notesSlide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6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334" r:id="rId4"/>
    <p:sldId id="359" r:id="rId5"/>
    <p:sldId id="333" r:id="rId6"/>
    <p:sldId id="290" r:id="rId7"/>
    <p:sldId id="289" r:id="rId8"/>
    <p:sldId id="292" r:id="rId9"/>
    <p:sldId id="343" r:id="rId10"/>
    <p:sldId id="345" r:id="rId11"/>
    <p:sldId id="307" r:id="rId12"/>
    <p:sldId id="344" r:id="rId13"/>
    <p:sldId id="336" r:id="rId14"/>
    <p:sldId id="361" r:id="rId15"/>
    <p:sldId id="355" r:id="rId16"/>
    <p:sldId id="358" r:id="rId17"/>
    <p:sldId id="338" r:id="rId18"/>
    <p:sldId id="346" r:id="rId19"/>
    <p:sldId id="340" r:id="rId20"/>
    <p:sldId id="341" r:id="rId21"/>
    <p:sldId id="348" r:id="rId22"/>
    <p:sldId id="349" r:id="rId23"/>
    <p:sldId id="313" r:id="rId24"/>
    <p:sldId id="270" r:id="rId25"/>
    <p:sldId id="327" r:id="rId26"/>
    <p:sldId id="362" r:id="rId27"/>
    <p:sldId id="356" r:id="rId28"/>
    <p:sldId id="357" r:id="rId29"/>
    <p:sldId id="332" r:id="rId30"/>
    <p:sldId id="287" r:id="rId3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FF00"/>
    <a:srgbClr val="FF3300"/>
    <a:srgbClr val="C5FF99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2774" autoAdjust="0"/>
  </p:normalViewPr>
  <p:slideViewPr>
    <p:cSldViewPr>
      <p:cViewPr>
        <p:scale>
          <a:sx n="100" d="100"/>
          <a:sy n="100" d="100"/>
        </p:scale>
        <p:origin x="-1860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5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88"/>
    </p:cViewPr>
  </p:sorterViewPr>
  <p:notesViewPr>
    <p:cSldViewPr>
      <p:cViewPr varScale="1">
        <p:scale>
          <a:sx n="53" d="100"/>
          <a:sy n="53" d="100"/>
        </p:scale>
        <p:origin x="-2952" y="-10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176399825022339E-2"/>
          <c:y val="4.4858665394098524E-2"/>
          <c:w val="0.9458231627296585"/>
          <c:h val="0.77977093772369865"/>
        </c:manualLayout>
      </c:layout>
      <c:bar3DChart>
        <c:barDir val="col"/>
        <c:grouping val="stacked"/>
        <c:ser>
          <c:idx val="0"/>
          <c:order val="0"/>
          <c:tx>
            <c:strRef>
              <c:f>'Слайд 3'!$A$6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layout>
                <c:manualLayout>
                  <c:x val="1.3521981627296687E-2"/>
                  <c:y val="1.6735352853323327E-2"/>
                </c:manualLayout>
              </c:layout>
              <c:showVal val="1"/>
            </c:dLbl>
            <c:dLbl>
              <c:idx val="1"/>
              <c:layout>
                <c:manualLayout>
                  <c:x val="1.7112204724409465E-2"/>
                  <c:y val="1.6101256853978261E-2"/>
                </c:manualLayout>
              </c:layout>
              <c:showVal val="1"/>
            </c:dLbl>
            <c:dLbl>
              <c:idx val="2"/>
              <c:layout>
                <c:manualLayout>
                  <c:x val="1.3757874015748196E-2"/>
                  <c:y val="1.8401643397160876E-2"/>
                </c:manualLayout>
              </c:layout>
              <c:showVal val="1"/>
            </c:dLbl>
            <c:dLbl>
              <c:idx val="3"/>
              <c:layout>
                <c:manualLayout>
                  <c:x val="1.514676290463682E-2"/>
                  <c:y val="1.3377676818883641E-2"/>
                </c:manualLayout>
              </c:layout>
              <c:showVal val="1"/>
            </c:dLbl>
            <c:dLbl>
              <c:idx val="4"/>
              <c:layout>
                <c:manualLayout>
                  <c:x val="1.1792432195975503E-2"/>
                  <c:y val="9.2008216985803547E-3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на 2021</c:v>
                </c:pt>
                <c:pt idx="1">
                  <c:v>План на  2022</c:v>
                </c:pt>
                <c:pt idx="2">
                  <c:v>План на  2023</c:v>
                </c:pt>
                <c:pt idx="3">
                  <c:v>План на  2024</c:v>
                </c:pt>
              </c:strCache>
            </c:strRef>
          </c:cat>
          <c:val>
            <c:numRef>
              <c:f>'Слайд 3'!$B$6:$E$6</c:f>
              <c:numCache>
                <c:formatCode>#,##0</c:formatCode>
                <c:ptCount val="4"/>
                <c:pt idx="0">
                  <c:v>79876</c:v>
                </c:pt>
                <c:pt idx="1">
                  <c:v>80060</c:v>
                </c:pt>
                <c:pt idx="2">
                  <c:v>82315</c:v>
                </c:pt>
                <c:pt idx="3">
                  <c:v>85125</c:v>
                </c:pt>
              </c:numCache>
            </c:numRef>
          </c:val>
        </c:ser>
        <c:ser>
          <c:idx val="1"/>
          <c:order val="1"/>
          <c:tx>
            <c:strRef>
              <c:f>'Слайд 3'!$A$7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Pt>
            <c:idx val="0"/>
            <c:spPr>
              <a:solidFill>
                <a:srgbClr val="00B050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1.2500000000000004E-2"/>
                  <c:y val="-0.11860573364464221"/>
                </c:manualLayout>
              </c:layout>
              <c:showVal val="1"/>
            </c:dLbl>
            <c:dLbl>
              <c:idx val="1"/>
              <c:layout>
                <c:manualLayout>
                  <c:x val="1.5277668416447943E-2"/>
                  <c:y val="-0.13273074201727167"/>
                </c:manualLayout>
              </c:layout>
              <c:showVal val="1"/>
            </c:dLbl>
            <c:dLbl>
              <c:idx val="2"/>
              <c:layout>
                <c:manualLayout>
                  <c:x val="1.6666666666666673E-2"/>
                  <c:y val="-0.12827157307851972"/>
                </c:manualLayout>
              </c:layout>
              <c:showVal val="1"/>
            </c:dLbl>
            <c:dLbl>
              <c:idx val="3"/>
              <c:layout>
                <c:manualLayout>
                  <c:x val="1.3888779527559165E-2"/>
                  <c:y val="-0.15056758777490706"/>
                </c:manualLayout>
              </c:layout>
              <c:showVal val="1"/>
            </c:dLbl>
            <c:dLbl>
              <c:idx val="4"/>
              <c:layout>
                <c:manualLayout>
                  <c:x val="1.388888888888916E-2"/>
                  <c:y val="0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+mn-lt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на 2021</c:v>
                </c:pt>
                <c:pt idx="1">
                  <c:v>План на  2022</c:v>
                </c:pt>
                <c:pt idx="2">
                  <c:v>План на  2023</c:v>
                </c:pt>
                <c:pt idx="3">
                  <c:v>План на  2024</c:v>
                </c:pt>
              </c:strCache>
            </c:strRef>
          </c:cat>
          <c:val>
            <c:numRef>
              <c:f>'Слайд 3'!$B$7:$E$7</c:f>
              <c:numCache>
                <c:formatCode>#,##0</c:formatCode>
                <c:ptCount val="4"/>
                <c:pt idx="0">
                  <c:v>626330</c:v>
                </c:pt>
                <c:pt idx="1">
                  <c:v>595657</c:v>
                </c:pt>
                <c:pt idx="2">
                  <c:v>545572</c:v>
                </c:pt>
                <c:pt idx="3">
                  <c:v>547343</c:v>
                </c:pt>
              </c:numCache>
            </c:numRef>
          </c:val>
        </c:ser>
        <c:shape val="cylinder"/>
        <c:axId val="94781824"/>
        <c:axId val="94783360"/>
        <c:axId val="0"/>
      </c:bar3DChart>
      <c:catAx>
        <c:axId val="9478182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94783360"/>
        <c:crosses val="autoZero"/>
        <c:auto val="1"/>
        <c:lblAlgn val="ctr"/>
        <c:lblOffset val="100"/>
      </c:catAx>
      <c:valAx>
        <c:axId val="94783360"/>
        <c:scaling>
          <c:orientation val="minMax"/>
        </c:scaling>
        <c:delete val="1"/>
        <c:axPos val="l"/>
        <c:numFmt formatCode="#,##0" sourceLinked="1"/>
        <c:tickLblPos val="nextTo"/>
        <c:crossAx val="9478182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txPr>
        <a:bodyPr/>
        <a:lstStyle/>
        <a:p>
          <a:pPr>
            <a:defRPr sz="1600" b="1" i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solidFill>
      <a:schemeClr val="tx2">
        <a:lumMod val="20000"/>
        <a:lumOff val="80000"/>
      </a:schemeClr>
    </a:solidFill>
  </c:sp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0614931674258464E-2"/>
          <c:y val="0.1529670800760958"/>
          <c:w val="0.90938506832574151"/>
          <c:h val="0.81178930040637165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spPr>
              <a:solidFill>
                <a:srgbClr val="0070C0"/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Pt>
            <c:idx val="4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0.1678431070475159"/>
                  <c:y val="-2.8639772711315802E-2"/>
                </c:manualLayout>
              </c:layout>
              <c:showPercent val="1"/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1733008722931952"/>
                  <c:y val="-0.11282129759623417"/>
                </c:manualLayout>
              </c:layout>
              <c:showPercent val="1"/>
            </c:dLbl>
            <c:dLbl>
              <c:idx val="3"/>
              <c:layout>
                <c:manualLayout>
                  <c:x val="-5.4324196468655876E-2"/>
                  <c:y val="8.8297320835207152E-2"/>
                </c:manualLayout>
              </c:layout>
              <c:showPercent val="1"/>
            </c:dLbl>
            <c:dLbl>
              <c:idx val="4"/>
              <c:layout>
                <c:manualLayout>
                  <c:x val="-0.15629490917211181"/>
                  <c:y val="-1.044223456598012E-2"/>
                </c:manualLayout>
              </c:layout>
              <c:showPercent val="1"/>
            </c:dLbl>
            <c:spPr>
              <a:noFill/>
              <a:ln>
                <a:noFill/>
              </a:ln>
              <a:effectLst/>
            </c:spPr>
            <c:showPercent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За счет целевых средств</c:v>
                </c:pt>
                <c:pt idx="2">
                  <c:v>Финансовая помощь, МБТ поселений</c:v>
                </c:pt>
                <c:pt idx="3">
                  <c:v>Налоговые и неналоговые доходы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453591</c:v>
                </c:pt>
                <c:pt idx="1">
                  <c:v>0</c:v>
                </c:pt>
                <c:pt idx="2" formatCode="#,##0">
                  <c:v>91981</c:v>
                </c:pt>
                <c:pt idx="3" formatCode="#,##0">
                  <c:v>82315</c:v>
                </c:pt>
              </c:numCache>
            </c:numRef>
          </c:val>
        </c:ser>
        <c:gapWidth val="100"/>
        <c:splitType val="pos"/>
        <c:splitPos val="2"/>
        <c:secondPieSize val="75"/>
        <c:serLines/>
      </c:ofPieChart>
    </c:plotArea>
    <c:legend>
      <c:legendPos val="t"/>
      <c:legendEntry>
        <c:idx val="1"/>
        <c:delete val="1"/>
      </c:legendEntry>
      <c:layout>
        <c:manualLayout>
          <c:xMode val="edge"/>
          <c:yMode val="edge"/>
          <c:x val="8.2067112492551317E-2"/>
          <c:y val="3.2505973514680257E-2"/>
          <c:w val="0.89999997605630411"/>
          <c:h val="0.19593597581489391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0614931674258464E-2"/>
          <c:y val="0.1529670800760958"/>
          <c:w val="0.90938506832574151"/>
          <c:h val="0.81178930040637165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2"/>
            <c:spPr>
              <a:solidFill>
                <a:srgbClr val="0070C0"/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Pt>
            <c:idx val="4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0.15796163030361041"/>
                  <c:y val="4.7628832122122394E-4"/>
                </c:manualLayout>
              </c:layout>
              <c:showPercent val="1"/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0064906518895796"/>
                  <c:y val="-0.14646123795416169"/>
                </c:manualLayout>
              </c:layout>
              <c:showPercent val="1"/>
            </c:dLbl>
            <c:dLbl>
              <c:idx val="3"/>
              <c:layout>
                <c:manualLayout>
                  <c:x val="-4.969215698632079E-2"/>
                  <c:y val="0.12921598987586425"/>
                </c:manualLayout>
              </c:layout>
              <c:showPercent val="1"/>
            </c:dLbl>
            <c:dLbl>
              <c:idx val="4"/>
              <c:layout>
                <c:manualLayout>
                  <c:x val="-0.15042778235541768"/>
                  <c:y val="4.7628832122122394E-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spPr>
              <a:noFill/>
              <a:ln>
                <a:noFill/>
              </a:ln>
              <a:effectLst/>
            </c:spPr>
            <c:showPercent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За счет целевых средств</c:v>
                </c:pt>
                <c:pt idx="2">
                  <c:v>Финансовая помощь, МБТ поселений</c:v>
                </c:pt>
                <c:pt idx="3">
                  <c:v>Налоговые и неналоговые доходы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459880</c:v>
                </c:pt>
                <c:pt idx="1">
                  <c:v>0</c:v>
                </c:pt>
                <c:pt idx="2" formatCode="#,##0">
                  <c:v>87463</c:v>
                </c:pt>
                <c:pt idx="3" formatCode="#,##0">
                  <c:v>85125</c:v>
                </c:pt>
              </c:numCache>
            </c:numRef>
          </c:val>
        </c:ser>
        <c:gapWidth val="100"/>
        <c:splitType val="pos"/>
        <c:splitPos val="2"/>
        <c:secondPieSize val="75"/>
        <c:serLines/>
      </c:of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28964474417757385"/>
          <c:y val="2.5000000000000001E-2"/>
          <c:w val="0.42706628692908277"/>
          <c:h val="0.8399343011811023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Бюджетная потребность</c:v>
                </c:pt>
              </c:strCache>
            </c:strRef>
          </c:tx>
          <c:dPt>
            <c:idx val="0"/>
            <c:spPr>
              <a:solidFill>
                <a:srgbClr val="FFFF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9.5334752595057064E-3"/>
                  <c:y val="-8.7500000000000008E-2"/>
                </c:manualLayout>
              </c:layout>
              <c:dLblPos val="ctr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0813593284429885E-2"/>
                  <c:y val="-0.30763656496063002"/>
                </c:manualLayout>
              </c:layout>
              <c:dLblPos val="bestFit"/>
              <c:showPercent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Дефицит</c:v>
                </c:pt>
                <c:pt idx="1">
                  <c:v>Запланировано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55708</c:v>
                </c:pt>
                <c:pt idx="1">
                  <c:v>681617</c:v>
                </c:pt>
              </c:numCache>
            </c:numRef>
          </c:val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"/>
          <c:y val="7.7430445722182661E-2"/>
          <c:w val="0.99728692878764535"/>
          <c:h val="0.876624975635224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-0.17419203741403574"/>
                  <c:y val="-0.27115761746776995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1737661187053304E-2"/>
                  <c:y val="4.0788806478804146E-2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0.35617247148556647"/>
                      <c:h val="0.17377786918302987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2998743625370071"/>
                  <c:y val="-2.3014442401325776E-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4.3215989870961473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1185826943515748E-2"/>
                  <c:y val="3.1195640541248688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1.9009441428828461E-2"/>
                  <c:y val="-2.4367463483024491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8378243125395096E-2"/>
                  <c:y val="-0.16894093641941726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.15974958043010201"/>
                  <c:y val="-0.20129568626819491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0.30078110790050072"/>
                  <c:y val="-7.1622051861670449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.27156233518964351"/>
                  <c:y val="-3.2537202379257758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#,##0">
                  <c:v>624954</c:v>
                </c:pt>
                <c:pt idx="1">
                  <c:v>56663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200"/>
      <c:perspective val="30"/>
    </c:view3D>
    <c:plotArea>
      <c:layout/>
      <c:pie3DChart>
        <c:varyColors val="1"/>
      </c:pie3DChart>
    </c:plotArea>
    <c:legend>
      <c:legendPos val="t"/>
      <c:layout>
        <c:manualLayout>
          <c:xMode val="edge"/>
          <c:yMode val="edge"/>
          <c:x val="3.3543541847357763E-2"/>
          <c:y val="1.5980524731644661E-2"/>
          <c:w val="0.94032327407132166"/>
          <c:h val="0.1013471456517873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200"/>
      <c:perspective val="30"/>
    </c:view3D>
    <c:plotArea>
      <c:layout>
        <c:manualLayout>
          <c:layoutTarget val="inner"/>
          <c:xMode val="edge"/>
          <c:yMode val="edge"/>
          <c:x val="4.6849748463465297E-2"/>
          <c:y val="8.1740349352384237E-2"/>
          <c:w val="0.90430488935421849"/>
          <c:h val="0.6260423732855685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"/>
          <c:dPt>
            <c:idx val="0"/>
            <c:spPr>
              <a:solidFill>
                <a:srgbClr val="C5FF99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4"/>
            <c:spPr>
              <a:solidFill>
                <a:srgbClr val="7030A0"/>
              </a:solidFill>
            </c:spPr>
          </c:dPt>
          <c:dPt>
            <c:idx val="5"/>
            <c:spPr>
              <a:solidFill>
                <a:srgbClr val="00B0F0"/>
              </a:solidFill>
            </c:spPr>
          </c:dPt>
          <c:dPt>
            <c:idx val="6"/>
            <c:spPr>
              <a:solidFill>
                <a:srgbClr val="0000FF"/>
              </a:solidFill>
            </c:spPr>
          </c:dPt>
          <c:dPt>
            <c:idx val="7"/>
            <c:spPr>
              <a:solidFill>
                <a:srgbClr val="00B050"/>
              </a:solidFill>
            </c:spPr>
          </c:dPt>
          <c:dPt>
            <c:idx val="8"/>
            <c:spPr>
              <a:solidFill>
                <a:srgbClr val="00FF00"/>
              </a:solidFill>
            </c:spPr>
          </c:dPt>
          <c:dPt>
            <c:idx val="10"/>
            <c:spPr>
              <a:solidFill>
                <a:srgbClr val="C00000"/>
              </a:solidFill>
            </c:spPr>
          </c:dPt>
          <c:dLbls>
            <c:dLbl>
              <c:idx val="0"/>
              <c:layout>
                <c:manualLayout>
                  <c:x val="0.14592517298132232"/>
                  <c:y val="-0.19136575742479808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5616582821155255E-2"/>
                  <c:y val="7.6879418576304245E-2"/>
                </c:manualLayout>
              </c:layout>
              <c:showVal val="1"/>
              <c:showCatName val="1"/>
              <c:showPercent val="1"/>
            </c:dLbl>
            <c:dLbl>
              <c:idx val="2"/>
              <c:layout>
                <c:manualLayout>
                  <c:x val="-2.4134718905421786E-2"/>
                  <c:y val="-0.15207023880185699"/>
                </c:manualLayout>
              </c:layout>
              <c:showVal val="1"/>
              <c:showCatName val="1"/>
              <c:showPercent val="1"/>
            </c:dLbl>
            <c:dLbl>
              <c:idx val="3"/>
              <c:layout>
                <c:manualLayout>
                  <c:x val="1.9366239496674303E-2"/>
                  <c:y val="0.12987848583935729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2.5888091142714661E-2"/>
                  <c:y val="3.3448026413414454E-2"/>
                </c:manualLayout>
              </c:layout>
              <c:showVal val="1"/>
              <c:showCatName val="1"/>
              <c:showPercent val="1"/>
            </c:dLbl>
            <c:dLbl>
              <c:idx val="7"/>
              <c:layout>
                <c:manualLayout>
                  <c:x val="-0.14057104377014046"/>
                  <c:y val="-0.28866734546244682"/>
                </c:manualLayout>
              </c:layout>
              <c:showVal val="1"/>
              <c:showCatName val="1"/>
              <c:showPercent val="1"/>
            </c:dLbl>
            <c:dLbl>
              <c:idx val="8"/>
              <c:layout>
                <c:manualLayout>
                  <c:x val="0.21501877064069044"/>
                  <c:y val="1.1849170871049121E-2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11761254307834976"/>
                  <c:y val="0.13729897796408963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3.0418856425698432E-2"/>
                  <c:y val="-7.4385440294236554E-3"/>
                </c:manualLayout>
              </c:layout>
              <c:showVal val="1"/>
              <c:showCatName val="1"/>
              <c:showPercent val="1"/>
            </c:dLbl>
            <c:dLbl>
              <c:idx val="11"/>
              <c:layout>
                <c:manualLayout>
                  <c:x val="-4.9859881132876434E-2"/>
                  <c:y val="9.0717776853284721E-2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-4.1920855337120845E-2"/>
                  <c:y val="-9.3422747122295165E-4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showCatName val="1"/>
            <c:showPercent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Образование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  <c:pt idx="6">
                  <c:v>Средства массовой информации</c:v>
                </c:pt>
                <c:pt idx="7">
                  <c:v>Межбюджетные трансферты</c:v>
                </c:pt>
                <c:pt idx="8">
                  <c:v>Охрана окружающей среды</c:v>
                </c:pt>
                <c:pt idx="9">
                  <c:v>Физическая культура и спорт</c:v>
                </c:pt>
                <c:pt idx="10">
                  <c:v>Прочие</c:v>
                </c:pt>
              </c:strCache>
            </c:strRef>
          </c:cat>
          <c:val>
            <c:numRef>
              <c:f>Лист1!$B$2:$B$12</c:f>
              <c:numCache>
                <c:formatCode>#,##0</c:formatCode>
                <c:ptCount val="11"/>
                <c:pt idx="0">
                  <c:v>67496</c:v>
                </c:pt>
                <c:pt idx="1">
                  <c:v>4042</c:v>
                </c:pt>
                <c:pt idx="2">
                  <c:v>5603</c:v>
                </c:pt>
                <c:pt idx="3">
                  <c:v>451595</c:v>
                </c:pt>
                <c:pt idx="4">
                  <c:v>11820</c:v>
                </c:pt>
                <c:pt idx="5">
                  <c:v>15978</c:v>
                </c:pt>
                <c:pt idx="6">
                  <c:v>2642</c:v>
                </c:pt>
                <c:pt idx="7">
                  <c:v>110669</c:v>
                </c:pt>
                <c:pt idx="8">
                  <c:v>3457</c:v>
                </c:pt>
                <c:pt idx="9">
                  <c:v>7798</c:v>
                </c:pt>
                <c:pt idx="10">
                  <c:v>517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4"/>
  <c:chart>
    <c:autoTitleDeleted val="1"/>
    <c:view3D>
      <c:rotX val="30"/>
      <c:rotY val="170"/>
      <c:perspective val="30"/>
    </c:view3D>
    <c:plotArea>
      <c:layout>
        <c:manualLayout>
          <c:layoutTarget val="inner"/>
          <c:xMode val="edge"/>
          <c:yMode val="edge"/>
          <c:x val="4.6215332458442712E-2"/>
          <c:y val="9.7725634556968533E-2"/>
          <c:w val="0.7451718066491817"/>
          <c:h val="0.7270082147740122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"/>
          <c:dPt>
            <c:idx val="1"/>
            <c:spPr>
              <a:solidFill>
                <a:srgbClr val="FF0000"/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0.16766673450110542"/>
                  <c:y val="0.10453617223975722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6034061514464615E-2"/>
                  <c:y val="-5.3710301544544325E-3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2953750636683086E-2"/>
                  <c:y val="9.7768775681030526E-2"/>
                </c:manualLayout>
              </c:layout>
              <c:showVal val="1"/>
              <c:showCatName val="1"/>
              <c:showPercent val="1"/>
            </c:dLbl>
            <c:dLbl>
              <c:idx val="3"/>
              <c:layout>
                <c:manualLayout>
                  <c:x val="-0.18683633510526357"/>
                  <c:y val="-0.24656000480400384"/>
                </c:manualLayout>
              </c:layout>
              <c:showVal val="1"/>
              <c:showCatName val="1"/>
              <c:showPercent val="1"/>
            </c:dLbl>
            <c:dLbl>
              <c:idx val="4"/>
              <c:layout>
                <c:manualLayout>
                  <c:x val="4.6574420384951867E-2"/>
                  <c:y val="7.9933517182465934E-3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24785515739746319"/>
                  <c:y val="0"/>
                </c:manualLayout>
              </c:layout>
              <c:showVal val="1"/>
              <c:showCatName val="1"/>
              <c:showPercent val="1"/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showCatName val="1"/>
            <c:showPercent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Расходы на выплаты персоналу</c:v>
                </c:pt>
                <c:pt idx="1">
                  <c:v>Закупка товаров, работ и услуг для обеспечения муниципальных нужд</c:v>
                </c:pt>
                <c:pt idx="2">
                  <c:v>Социальное обеспечение и иные выплаты населению</c:v>
                </c:pt>
                <c:pt idx="3">
                  <c:v>Межбюджетные трансферты</c:v>
                </c:pt>
                <c:pt idx="4">
                  <c:v>Иные бюджетные ассигнования</c:v>
                </c:pt>
                <c:pt idx="5">
                  <c:v>Капитальные вложения в объекты государственной (муниципальной) собственности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419389</c:v>
                </c:pt>
                <c:pt idx="1">
                  <c:v>131205</c:v>
                </c:pt>
                <c:pt idx="2">
                  <c:v>15977</c:v>
                </c:pt>
                <c:pt idx="3">
                  <c:v>110669</c:v>
                </c:pt>
                <c:pt idx="4">
                  <c:v>877</c:v>
                </c:pt>
                <c:pt idx="5">
                  <c:v>3500</c:v>
                </c:pt>
              </c:numCache>
            </c:numRef>
          </c:val>
        </c:ser>
      </c:pie3DChart>
    </c:plotArea>
    <c:plotVisOnly val="1"/>
    <c:dispBlanksAs val="zero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176399825022252E-2"/>
          <c:y val="4.4858665394098524E-2"/>
          <c:w val="0.9458231627296585"/>
          <c:h val="0.77977093772370221"/>
        </c:manualLayout>
      </c:layout>
      <c:bar3DChart>
        <c:barDir val="col"/>
        <c:grouping val="stacked"/>
        <c:ser>
          <c:idx val="0"/>
          <c:order val="0"/>
          <c:tx>
            <c:strRef>
              <c:f>'Слайд 3'!$A$6</c:f>
              <c:strCache>
                <c:ptCount val="1"/>
                <c:pt idx="0">
                  <c:v>средства муниципального района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layout>
                <c:manualLayout>
                  <c:x val="1.3521981627296641E-2"/>
                  <c:y val="1.673535285332332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7112204724409462E-2"/>
                  <c:y val="1.610125685397826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146762904636919E-2"/>
                  <c:y val="9.7654609740266962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5146762904636818E-2"/>
                  <c:y val="1.337767681888364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1792432195975503E-2"/>
                  <c:y val="9.2008216985803529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на 2021</c:v>
                </c:pt>
                <c:pt idx="1">
                  <c:v>План на  2022</c:v>
                </c:pt>
                <c:pt idx="2">
                  <c:v>План на  2023</c:v>
                </c:pt>
                <c:pt idx="3">
                  <c:v>План на  2024</c:v>
                </c:pt>
              </c:strCache>
            </c:strRef>
          </c:cat>
          <c:val>
            <c:numRef>
              <c:f>'Слайд 3'!$B$6:$E$6</c:f>
              <c:numCache>
                <c:formatCode>#,##0</c:formatCode>
                <c:ptCount val="4"/>
                <c:pt idx="0">
                  <c:v>11155</c:v>
                </c:pt>
                <c:pt idx="1">
                  <c:v>9908</c:v>
                </c:pt>
                <c:pt idx="2">
                  <c:v>9627</c:v>
                </c:pt>
                <c:pt idx="3">
                  <c:v>10250</c:v>
                </c:pt>
              </c:numCache>
            </c:numRef>
          </c:val>
        </c:ser>
        <c:ser>
          <c:idx val="1"/>
          <c:order val="1"/>
          <c:tx>
            <c:strRef>
              <c:f>'Слайд 3'!$A$7</c:f>
              <c:strCache>
                <c:ptCount val="1"/>
                <c:pt idx="0">
                  <c:v>средства областного бюджета</c:v>
                </c:pt>
              </c:strCache>
            </c:strRef>
          </c:tx>
          <c:dPt>
            <c:idx val="0"/>
            <c:spPr>
              <a:solidFill>
                <a:srgbClr val="00B050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1.5277777777777763E-2"/>
                  <c:y val="2.3001355600957762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5277777777777815E-2"/>
                  <c:y val="1.840164339716076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2500000000000041E-2"/>
                  <c:y val="2.070184882180607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8055555555555609E-2"/>
                  <c:y val="9.2008216985803529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3888888888889133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+mn-lt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на 2021</c:v>
                </c:pt>
                <c:pt idx="1">
                  <c:v>План на  2022</c:v>
                </c:pt>
                <c:pt idx="2">
                  <c:v>План на  2023</c:v>
                </c:pt>
                <c:pt idx="3">
                  <c:v>План на  2024</c:v>
                </c:pt>
              </c:strCache>
            </c:strRef>
          </c:cat>
          <c:val>
            <c:numRef>
              <c:f>'Слайд 3'!$B$7:$E$7</c:f>
              <c:numCache>
                <c:formatCode>#,##0</c:formatCode>
                <c:ptCount val="4"/>
                <c:pt idx="0">
                  <c:v>89550</c:v>
                </c:pt>
                <c:pt idx="1">
                  <c:v>100363</c:v>
                </c:pt>
                <c:pt idx="2">
                  <c:v>82686</c:v>
                </c:pt>
                <c:pt idx="3">
                  <c:v>82566</c:v>
                </c:pt>
              </c:numCache>
            </c:numRef>
          </c:val>
        </c:ser>
        <c:shape val="cylinder"/>
        <c:axId val="150559360"/>
        <c:axId val="150577536"/>
        <c:axId val="0"/>
      </c:bar3DChart>
      <c:catAx>
        <c:axId val="15055936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50577536"/>
        <c:crosses val="autoZero"/>
        <c:auto val="1"/>
        <c:lblAlgn val="ctr"/>
        <c:lblOffset val="100"/>
      </c:catAx>
      <c:valAx>
        <c:axId val="150577536"/>
        <c:scaling>
          <c:orientation val="minMax"/>
        </c:scaling>
        <c:delete val="1"/>
        <c:axPos val="l"/>
        <c:numFmt formatCode="#,##0" sourceLinked="1"/>
        <c:tickLblPos val="nextTo"/>
        <c:crossAx val="150559360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txPr>
        <a:bodyPr/>
        <a:lstStyle/>
        <a:p>
          <a:pPr>
            <a:defRPr sz="1600" b="1" i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solidFill>
      <a:schemeClr val="tx2">
        <a:lumMod val="20000"/>
        <a:lumOff val="80000"/>
      </a:schemeClr>
    </a:solidFill>
  </c:sp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.11554724409448815"/>
          <c:y val="0.15136814568031726"/>
          <c:w val="0.88445272840859368"/>
          <c:h val="0.7775049373068568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1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spPr>
              <a:solidFill>
                <a:srgbClr val="00B0F0"/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Pt>
            <c:idx val="5"/>
            <c:spPr>
              <a:solidFill>
                <a:srgbClr val="C00000"/>
              </a:solidFill>
            </c:spPr>
          </c:dPt>
          <c:dPt>
            <c:idx val="6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0.16593088363954506"/>
                  <c:y val="-0.1320449231758872"/>
                </c:manualLayout>
              </c:layout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4031374734865393E-2"/>
                  <c:y val="9.2925106754118691E-2"/>
                </c:manualLayout>
              </c:layout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1264902718495281E-2"/>
                  <c:y val="0.15900518266815891"/>
                </c:manualLayout>
              </c:layout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1645013123359174E-2"/>
                  <c:y val="0.13940521293225974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200" b="1"/>
                  </a:pPr>
                  <a:endParaRPr lang="ru-RU"/>
                </a:p>
              </c:txPr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0.1608896927617772"/>
                      <c:h val="0.1685041935808019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8.2068678915135584E-2"/>
                  <c:y val="-2.8931852171122052E-2"/>
                </c:manualLayout>
              </c:layout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0683720077660614E-2"/>
                  <c:y val="-0.22095525383757211"/>
                </c:manualLayout>
              </c:layout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6.4658439231324832E-2"/>
                  <c:y val="-0.22301993101266229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200" b="1"/>
                  </a:pPr>
                  <a:endParaRPr lang="ru-RU"/>
                </a:p>
              </c:txPr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>
                    <c:manualLayout>
                      <c:w val="8.9721005398085404E-2"/>
                      <c:h val="9.4577108651969707E-2"/>
                    </c:manualLayout>
                  </c15:layout>
                </c:ext>
              </c:extLst>
            </c:dLbl>
            <c:dLbl>
              <c:idx val="7"/>
              <c:layout>
                <c:manualLayout>
                  <c:x val="0.22012283169420577"/>
                  <c:y val="-8.0266804810447505E-3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200" b="1"/>
                  </a:pPr>
                  <a:endParaRPr lang="ru-RU"/>
                </a:p>
              </c:txPr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Val val="1"/>
            <c:showCatName val="1"/>
            <c:showPercent val="1"/>
            <c:showLeaderLines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Лист1!$A$2:$A$9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Доходы от использования имущества</c:v>
                </c:pt>
                <c:pt idx="4">
                  <c:v>Доходы от продажи имущества, земельных участков</c:v>
                </c:pt>
                <c:pt idx="5">
                  <c:v>Плата за негативное воздействие на окружающую среду</c:v>
                </c:pt>
                <c:pt idx="6">
                  <c:v>Доходы от оказания платных услуг</c:v>
                </c:pt>
                <c:pt idx="7">
                  <c:v>Штрафы, санкции, возмещение ущерба</c:v>
                </c:pt>
              </c:strCache>
            </c:strRef>
          </c:cat>
          <c:val>
            <c:numRef>
              <c:f>Лист1!$B$2:$B$9</c:f>
              <c:numCache>
                <c:formatCode>#,##0</c:formatCode>
                <c:ptCount val="8"/>
                <c:pt idx="0">
                  <c:v>54773</c:v>
                </c:pt>
                <c:pt idx="1">
                  <c:v>5603</c:v>
                </c:pt>
                <c:pt idx="2">
                  <c:v>8600</c:v>
                </c:pt>
                <c:pt idx="3">
                  <c:v>2000</c:v>
                </c:pt>
                <c:pt idx="4">
                  <c:v>500</c:v>
                </c:pt>
                <c:pt idx="5">
                  <c:v>55</c:v>
                </c:pt>
                <c:pt idx="6">
                  <c:v>8029</c:v>
                </c:pt>
                <c:pt idx="7">
                  <c:v>500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9.8379831808182328E-2"/>
          <c:y val="0.13531780471644481"/>
          <c:w val="0.85058539414327661"/>
          <c:h val="0.749032478862896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6"/>
          <c:dPt>
            <c:idx val="0"/>
            <c:explosion val="0"/>
          </c:dPt>
          <c:dPt>
            <c:idx val="1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spPr>
              <a:solidFill>
                <a:srgbClr val="00B0F0"/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Pt>
            <c:idx val="5"/>
            <c:spPr>
              <a:solidFill>
                <a:srgbClr val="C00000"/>
              </a:solidFill>
            </c:spPr>
          </c:dPt>
          <c:dPt>
            <c:idx val="6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0.23591689276827493"/>
                  <c:y val="-9.1060936666270298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032676230948099E-3"/>
                  <c:y val="5.0576596616519372E-2"/>
                </c:manualLayout>
              </c:layout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7.5115347473790764E-3"/>
                  <c:y val="0.11703536951304246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502346381139362E-2"/>
                  <c:y val="7.2421137379562864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8853443994843946"/>
                      <c:h val="0.12248783760753838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2.5591543958615681E-2"/>
                  <c:y val="-1.6942642359087431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5.0300015812097094E-2"/>
                  <c:y val="-0.16832290258897947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13962377461176567"/>
                  <c:y val="-8.0165933248326368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.22215089472416172"/>
                  <c:y val="2.2740634599869202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695108174058299"/>
                      <c:h val="0.2149907040815757"/>
                    </c:manualLayout>
                  </c15:layout>
                </c:ext>
              </c:extLst>
            </c:dLbl>
            <c:dLbl>
              <c:idx val="8"/>
              <c:layout>
                <c:manualLayout>
                  <c:x val="0.27085201325215713"/>
                  <c:y val="0.14596079362829534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Доходы от использования имущества</c:v>
                </c:pt>
                <c:pt idx="4">
                  <c:v>Доходы от продажи имущества, земельных участков</c:v>
                </c:pt>
                <c:pt idx="5">
                  <c:v>Плата за негативное воздействие на окружающую среду</c:v>
                </c:pt>
                <c:pt idx="6">
                  <c:v>Доходы от оказания платных услуг</c:v>
                </c:pt>
                <c:pt idx="7">
                  <c:v>Штрафы, санкции, возмещение ущерба</c:v>
                </c:pt>
              </c:strCache>
            </c:strRef>
          </c:cat>
          <c:val>
            <c:numRef>
              <c:f>Лист1!$B$2:$B$9</c:f>
              <c:numCache>
                <c:formatCode>#,##0</c:formatCode>
                <c:ptCount val="8"/>
                <c:pt idx="0">
                  <c:v>56956</c:v>
                </c:pt>
                <c:pt idx="1">
                  <c:v>5873</c:v>
                </c:pt>
                <c:pt idx="2">
                  <c:v>8700</c:v>
                </c:pt>
                <c:pt idx="3">
                  <c:v>2000</c:v>
                </c:pt>
                <c:pt idx="4">
                  <c:v>200</c:v>
                </c:pt>
                <c:pt idx="5">
                  <c:v>57</c:v>
                </c:pt>
                <c:pt idx="6">
                  <c:v>8029</c:v>
                </c:pt>
                <c:pt idx="7">
                  <c:v>500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.17040379728306124"/>
          <c:y val="0.10971099760037155"/>
          <c:w val="0.77051542326283862"/>
          <c:h val="0.6778656998098202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explosion val="0"/>
          </c:dPt>
          <c:dPt>
            <c:idx val="1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spPr>
              <a:solidFill>
                <a:srgbClr val="00B0F0"/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Pt>
            <c:idx val="5"/>
            <c:spPr>
              <a:solidFill>
                <a:srgbClr val="C00000"/>
              </a:solidFill>
            </c:spPr>
          </c:dPt>
          <c:dPt>
            <c:idx val="6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-0.22351912237260824"/>
                  <c:y val="-9.2539866929346473E-2"/>
                </c:manualLayout>
              </c:layout>
              <c:dLblPos val="bestFit"/>
              <c:showCatName val="1"/>
              <c:showPercent val="1"/>
              <c:separator> </c:separator>
            </c:dLbl>
            <c:dLbl>
              <c:idx val="1"/>
              <c:layout>
                <c:manualLayout>
                  <c:x val="-9.1457107839325019E-3"/>
                  <c:y val="5.3684447899452613E-2"/>
                </c:manualLayout>
              </c:layout>
              <c:dLblPos val="bestFit"/>
              <c:showCatName val="1"/>
              <c:showPercent val="1"/>
            </c:dLbl>
            <c:dLbl>
              <c:idx val="2"/>
              <c:layout>
                <c:manualLayout>
                  <c:x val="1.2297280868514399E-3"/>
                  <c:y val="0.14842014736839707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2098740469532136E-2"/>
                  <c:y val="8.9260655949579285E-2"/>
                </c:manualLayout>
              </c:layout>
              <c:dLblPos val="bestFit"/>
              <c:showCatName val="1"/>
              <c:showPercent val="1"/>
              <c:separator> </c:separator>
            </c:dLbl>
            <c:dLbl>
              <c:idx val="4"/>
              <c:layout>
                <c:manualLayout>
                  <c:x val="-3.5312308496309223E-2"/>
                  <c:y val="1.698205973797768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9753071058173616E-2"/>
                  <c:y val="-0.13131513215598048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11033995501899095"/>
                  <c:y val="-5.6669122415567021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.21625121706914199"/>
                  <c:y val="3.417083191594051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0.28451918584388897"/>
                  <c:y val="0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Доходы от использования имущества</c:v>
                </c:pt>
                <c:pt idx="4">
                  <c:v>Доходы от продажи имущества, земельных участков</c:v>
                </c:pt>
                <c:pt idx="5">
                  <c:v>Плата за негативное воздействие на окружающую среду</c:v>
                </c:pt>
                <c:pt idx="6">
                  <c:v>Доходы от оказания платных услуг</c:v>
                </c:pt>
                <c:pt idx="7">
                  <c:v>Штрафы, санкции, возмещение ущерба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59143</c:v>
                </c:pt>
                <c:pt idx="1">
                  <c:v>6344</c:v>
                </c:pt>
                <c:pt idx="2">
                  <c:v>8850</c:v>
                </c:pt>
                <c:pt idx="3">
                  <c:v>2000</c:v>
                </c:pt>
                <c:pt idx="4">
                  <c:v>200</c:v>
                </c:pt>
                <c:pt idx="5">
                  <c:v>59</c:v>
                </c:pt>
                <c:pt idx="6">
                  <c:v>8029</c:v>
                </c:pt>
                <c:pt idx="7">
                  <c:v>500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"/>
          <c:y val="8.5586514344812528E-2"/>
          <c:w val="1"/>
          <c:h val="0.914413485655187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безвозмездных поступлений в 2022 году</c:v>
                </c:pt>
              </c:strCache>
            </c:strRef>
          </c:tx>
          <c:explosion val="10"/>
          <c:dPt>
            <c:idx val="0"/>
            <c:spPr>
              <a:solidFill>
                <a:srgbClr val="00FF00"/>
              </a:solidFill>
            </c:spPr>
          </c:dPt>
          <c:dPt>
            <c:idx val="1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1.5381119970486247E-2"/>
                  <c:y val="-1.1937294865313081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9997401799844108E-2"/>
                  <c:y val="3.3350515379028813E-2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880053133755569"/>
                  <c:y val="-0.24247302885430891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5881335362404036E-2"/>
                  <c:y val="3.555530669951569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5.8062303517871124E-2"/>
                  <c:y val="-3.9757552003135584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8.2441968286096567E-2"/>
                  <c:y val="-7.7626053360956349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25476014597413477"/>
                  <c:y val="-4.9641647302556061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4596082847430875E-2"/>
                  <c:y val="-0.15442779053165187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9.3195957844302846E-2"/>
                  <c:y val="-0.15565344712773238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.27156233518964373"/>
                  <c:y val="-3.2537202379257779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МБТ из бюджетов поселений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68739</c:v>
                </c:pt>
                <c:pt idx="1">
                  <c:v>71160</c:v>
                </c:pt>
                <c:pt idx="2">
                  <c:v>451082</c:v>
                </c:pt>
                <c:pt idx="3">
                  <c:v>4676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"/>
          <c:y val="8.1097718630552512E-2"/>
          <c:w val="1"/>
          <c:h val="0.914413485655187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безвозмездных поступлений в 2023 году</c:v>
                </c:pt>
              </c:strCache>
            </c:strRef>
          </c:tx>
          <c:dPt>
            <c:idx val="0"/>
            <c:spPr>
              <a:solidFill>
                <a:srgbClr val="00FF00"/>
              </a:solidFill>
            </c:spPr>
          </c:dPt>
          <c:dPt>
            <c:idx val="1"/>
            <c:spPr>
              <a:solidFill>
                <a:schemeClr val="accent2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9.0064619685706563E-3"/>
                  <c:y val="0.140376439748909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Дотации 62 701 </a:t>
                    </a:r>
                    <a:r>
                      <a:rPr lang="ru-RU" dirty="0"/>
                      <a:t>11,6%</a:t>
                    </a:r>
                  </a:p>
                </c:rich>
              </c:tx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1059019976221612E-2"/>
                  <c:y val="6.5162669643024033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Субсидии 52 399 </a:t>
                    </a:r>
                    <a:r>
                      <a:rPr lang="ru-RU" dirty="0"/>
                      <a:t>9,7%</a:t>
                    </a:r>
                  </a:p>
                </c:rich>
              </c:tx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22451050214984405"/>
                  <c:y val="-0.2531079319197607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Субвенции 426 056 </a:t>
                    </a:r>
                    <a:r>
                      <a:rPr lang="ru-RU" dirty="0"/>
                      <a:t>78,7%</a:t>
                    </a:r>
                  </a:p>
                </c:rich>
              </c:tx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1226555258370955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Иные МБТ </a:t>
                    </a:r>
                    <a:r>
                      <a:rPr lang="ru-RU" dirty="0" smtClean="0"/>
                      <a:t>367 0,1</a:t>
                    </a:r>
                    <a:r>
                      <a:rPr lang="ru-RU" dirty="0"/>
                      <a:t>%</a:t>
                    </a:r>
                  </a:p>
                </c:rich>
              </c:tx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5.8062303517871124E-2"/>
                  <c:y val="-3.9757552003135584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8.2441968286096567E-2"/>
                  <c:y val="-7.7626053360956349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25476014597413477"/>
                  <c:y val="-4.9641647302556061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4596082847430875E-2"/>
                  <c:y val="-0.15442779053165187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9.3195957844302846E-2"/>
                  <c:y val="-0.15565344712773238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.27156233518964373"/>
                  <c:y val="-3.2537202379257779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МБТ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62701</c:v>
                </c:pt>
                <c:pt idx="1">
                  <c:v>50695</c:v>
                </c:pt>
                <c:pt idx="2">
                  <c:v>431809</c:v>
                </c:pt>
                <c:pt idx="3" formatCode="General">
                  <c:v>367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"/>
          <c:y val="7.1680129719895985E-2"/>
          <c:w val="1"/>
          <c:h val="0.914413485655187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безвозмездных поступлений в 2023 году</c:v>
                </c:pt>
              </c:strCache>
            </c:strRef>
          </c:tx>
          <c:dPt>
            <c:idx val="0"/>
            <c:spPr>
              <a:solidFill>
                <a:srgbClr val="00FF00"/>
              </a:solidFill>
            </c:spPr>
          </c:dPt>
          <c:dPt>
            <c:idx val="1"/>
            <c:spPr>
              <a:solidFill>
                <a:schemeClr val="accent2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2.2886345961560063E-2"/>
                  <c:y val="0.1072050404880326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Дотации </a:t>
                    </a:r>
                  </a:p>
                  <a:p>
                    <a:r>
                      <a:rPr lang="ru-RU" dirty="0" smtClean="0"/>
                      <a:t>68 677</a:t>
                    </a:r>
                  </a:p>
                  <a:p>
                    <a:r>
                      <a:rPr lang="ru-RU" dirty="0" smtClean="0"/>
                      <a:t>13,4</a:t>
                    </a:r>
                    <a:r>
                      <a:rPr lang="ru-RU" dirty="0"/>
                      <a:t>%</a:t>
                    </a:r>
                  </a:p>
                </c:rich>
              </c:tx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9.1223630274846863E-4"/>
                  <c:y val="-6.4345814259301592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Субсидии</a:t>
                    </a:r>
                  </a:p>
                  <a:p>
                    <a:r>
                      <a:rPr lang="ru-RU" dirty="0" smtClean="0"/>
                      <a:t>26 134</a:t>
                    </a:r>
                  </a:p>
                  <a:p>
                    <a:r>
                      <a:rPr lang="ru-RU" dirty="0" smtClean="0"/>
                      <a:t> </a:t>
                    </a:r>
                    <a:r>
                      <a:rPr lang="ru-RU" dirty="0"/>
                      <a:t>5,1%</a:t>
                    </a:r>
                  </a:p>
                </c:rich>
              </c:tx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7613609310365227"/>
                  <c:y val="-0.293720153053657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Субвенции 418</a:t>
                    </a:r>
                    <a:r>
                      <a:rPr lang="ru-RU" baseline="0" dirty="0" smtClean="0"/>
                      <a:t> 242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81,5%</a:t>
                    </a:r>
                  </a:p>
                </c:rich>
              </c:tx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373270299983298E-3"/>
                  <c:y val="3.3374180976558192E-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5.8062303517871124E-2"/>
                  <c:y val="-3.9757552003135584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8.2441968286096567E-2"/>
                  <c:y val="-7.7626053360956349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25476014597413477"/>
                  <c:y val="-4.9641647302556061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4596082847430875E-2"/>
                  <c:y val="-0.15442779053165187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9.3195957844302846E-2"/>
                  <c:y val="-0.15565344712773238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.27156233518964373"/>
                  <c:y val="-3.2537202379257779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68677</c:v>
                </c:pt>
                <c:pt idx="1">
                  <c:v>46978</c:v>
                </c:pt>
                <c:pt idx="2">
                  <c:v>431688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176399825022252E-2"/>
          <c:y val="4.4858665394098524E-2"/>
          <c:w val="0.9458231627296585"/>
          <c:h val="0.77977093772370398"/>
        </c:manualLayout>
      </c:layout>
      <c:bar3DChart>
        <c:barDir val="col"/>
        <c:grouping val="stacked"/>
        <c:ser>
          <c:idx val="0"/>
          <c:order val="0"/>
          <c:tx>
            <c:strRef>
              <c:f>'Слайд 3'!$A$6</c:f>
              <c:strCache>
                <c:ptCount val="1"/>
                <c:pt idx="0">
                  <c:v>Целевые средства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1.6299759405074367E-2"/>
                  <c:y val="9.8347365793882424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1556649168853843E-2"/>
                  <c:y val="1.840146227862334E-2"/>
                </c:manualLayout>
              </c:layout>
              <c:showVal val="1"/>
            </c:dLbl>
            <c:dLbl>
              <c:idx val="2"/>
              <c:layout>
                <c:manualLayout>
                  <c:x val="1.3757874015748057E-2"/>
                  <c:y val="3.220287594503125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2368985126859142E-2"/>
                  <c:y val="2.0701848821806052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1792432195975503E-2"/>
                  <c:y val="9.2008216985803529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2021 г.</c:v>
                </c:pt>
                <c:pt idx="1">
                  <c:v>План на  2022 г.</c:v>
                </c:pt>
                <c:pt idx="2">
                  <c:v>План на  2023 г.</c:v>
                </c:pt>
                <c:pt idx="3">
                  <c:v>План на  2024 г.</c:v>
                </c:pt>
              </c:strCache>
            </c:strRef>
          </c:cat>
          <c:val>
            <c:numRef>
              <c:f>'Слайд 3'!$B$6:$E$6</c:f>
              <c:numCache>
                <c:formatCode>#,##0</c:formatCode>
                <c:ptCount val="4"/>
                <c:pt idx="0">
                  <c:v>509439</c:v>
                </c:pt>
                <c:pt idx="1">
                  <c:v>487975</c:v>
                </c:pt>
                <c:pt idx="2">
                  <c:v>453591</c:v>
                </c:pt>
                <c:pt idx="3">
                  <c:v>459880</c:v>
                </c:pt>
              </c:numCache>
            </c:numRef>
          </c:val>
        </c:ser>
        <c:ser>
          <c:idx val="1"/>
          <c:order val="1"/>
          <c:tx>
            <c:strRef>
              <c:f>'Слайд 3'!$A$7</c:f>
              <c:strCache>
                <c:ptCount val="1"/>
                <c:pt idx="0">
                  <c:v>Финансовая помощь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1.5723315835520561E-2"/>
                  <c:y val="-3.656728934012358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2368985126859142E-2"/>
                  <c:y val="-3.1568779945686173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3181321084864426E-2"/>
                  <c:y val="-1.6735715090398083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6535542432196078E-2"/>
                  <c:y val="-1.903573939650579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4570209973753178E-2"/>
                  <c:y val="-1.1501027123225463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2021 г.</c:v>
                </c:pt>
                <c:pt idx="1">
                  <c:v>План на  2022 г.</c:v>
                </c:pt>
                <c:pt idx="2">
                  <c:v>План на  2023 г.</c:v>
                </c:pt>
                <c:pt idx="3">
                  <c:v>План на  2024 г.</c:v>
                </c:pt>
              </c:strCache>
            </c:strRef>
          </c:cat>
          <c:val>
            <c:numRef>
              <c:f>'Слайд 3'!$B$7:$E$7</c:f>
              <c:numCache>
                <c:formatCode>#,##0</c:formatCode>
                <c:ptCount val="4"/>
                <c:pt idx="0">
                  <c:v>112364</c:v>
                </c:pt>
                <c:pt idx="1">
                  <c:v>103006</c:v>
                </c:pt>
                <c:pt idx="2">
                  <c:v>91614</c:v>
                </c:pt>
                <c:pt idx="3">
                  <c:v>87463</c:v>
                </c:pt>
              </c:numCache>
            </c:numRef>
          </c:val>
        </c:ser>
        <c:shape val="cylinder"/>
        <c:axId val="128385024"/>
        <c:axId val="128386560"/>
        <c:axId val="0"/>
      </c:bar3DChart>
      <c:catAx>
        <c:axId val="12838502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28386560"/>
        <c:crosses val="autoZero"/>
        <c:auto val="1"/>
        <c:lblAlgn val="ctr"/>
        <c:lblOffset val="100"/>
      </c:catAx>
      <c:valAx>
        <c:axId val="128386560"/>
        <c:scaling>
          <c:orientation val="minMax"/>
        </c:scaling>
        <c:delete val="1"/>
        <c:axPos val="l"/>
        <c:numFmt formatCode="#,##0" sourceLinked="1"/>
        <c:tickLblPos val="nextTo"/>
        <c:crossAx val="12838502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txPr>
        <a:bodyPr/>
        <a:lstStyle/>
        <a:p>
          <a:pPr>
            <a:defRPr sz="1600" b="1" i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solidFill>
      <a:schemeClr val="tx2">
        <a:lumMod val="20000"/>
        <a:lumOff val="80000"/>
      </a:schemeClr>
    </a:solidFill>
  </c:sp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0614931674258464E-2"/>
          <c:y val="0.17404580242257944"/>
          <c:w val="0.90938506832574151"/>
          <c:h val="0.81178930040637165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1"/>
            <c:spPr>
              <a:solidFill>
                <a:srgbClr val="FF330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Pt>
            <c:idx val="3"/>
            <c:spPr>
              <a:solidFill>
                <a:srgbClr val="0070C0"/>
              </a:solidFill>
            </c:spPr>
          </c:dPt>
          <c:dPt>
            <c:idx val="4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0.14594164411025046"/>
                  <c:y val="-6.8227943374053884E-3"/>
                </c:manualLayout>
              </c:layout>
              <c:showPercent val="1"/>
            </c:dLbl>
            <c:dLbl>
              <c:idx val="2"/>
              <c:layout>
                <c:manualLayout>
                  <c:x val="7.3915240478330688E-2"/>
                  <c:y val="-0.12841511350069093"/>
                </c:manualLayout>
              </c:layout>
              <c:showPercent val="1"/>
            </c:dLbl>
            <c:dLbl>
              <c:idx val="3"/>
              <c:layout>
                <c:manualLayout>
                  <c:x val="-7.2943915322539923E-2"/>
                  <c:y val="0.11709614424688344"/>
                </c:manualLayout>
              </c:layout>
              <c:showPercent val="1"/>
            </c:dLbl>
            <c:dLbl>
              <c:idx val="4"/>
              <c:layout>
                <c:manualLayout>
                  <c:x val="-0.14219016700164627"/>
                  <c:y val="-1.3111806043459961E-2"/>
                </c:manualLayout>
              </c:layout>
              <c:showPercent val="1"/>
            </c:dLbl>
            <c:spPr>
              <a:noFill/>
              <a:ln>
                <a:noFill/>
              </a:ln>
              <a:effectLst/>
            </c:spPr>
            <c:showPercent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За счет целевых средств</c:v>
                </c:pt>
                <c:pt idx="1">
                  <c:v>Дефицит</c:v>
                </c:pt>
                <c:pt idx="2">
                  <c:v>Налоговые и неналоговые доходы </c:v>
                </c:pt>
                <c:pt idx="3">
                  <c:v>Финансовая помощь, МБТ из поселений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487975</c:v>
                </c:pt>
                <c:pt idx="1">
                  <c:v>5900</c:v>
                </c:pt>
                <c:pt idx="2" formatCode="#,##0">
                  <c:v>80060</c:v>
                </c:pt>
                <c:pt idx="3" formatCode="#,##0">
                  <c:v>103006</c:v>
                </c:pt>
              </c:numCache>
            </c:numRef>
          </c:val>
        </c:ser>
        <c:gapWidth val="100"/>
        <c:splitType val="pos"/>
        <c:splitPos val="2"/>
        <c:secondPieSize val="75"/>
        <c:serLines/>
      </c:ofPieChart>
    </c:plotArea>
    <c:legend>
      <c:legendPos val="t"/>
      <c:legendEntry>
        <c:idx val="1"/>
        <c:delete val="1"/>
      </c:legendEntry>
      <c:layout>
        <c:manualLayout>
          <c:xMode val="edge"/>
          <c:yMode val="edge"/>
          <c:x val="4.9999952112600513E-2"/>
          <c:y val="1.5117367911501874E-2"/>
          <c:w val="0.89999997605630411"/>
          <c:h val="0.18351560311765094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0.15625</cdr:x>
      <cdr:y>0.71988</cdr:y>
    </cdr:from>
    <cdr:to>
      <cdr:x>0.24509</cdr:x>
      <cdr:y>0.75414</cdr:y>
    </cdr:to>
    <cdr:sp macro="" textlink="">
      <cdr:nvSpPr>
        <cdr:cNvPr id="23" name="TextBox 6"/>
        <cdr:cNvSpPr txBox="1"/>
      </cdr:nvSpPr>
      <cdr:spPr>
        <a:xfrm xmlns:a="http://schemas.openxmlformats.org/drawingml/2006/main">
          <a:off x="1428728" y="4234547"/>
          <a:ext cx="812353" cy="20152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11%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0.78125</cdr:x>
      <cdr:y>0.71988</cdr:y>
    </cdr:from>
    <cdr:to>
      <cdr:x>0.87009</cdr:x>
      <cdr:y>0.75414</cdr:y>
    </cdr:to>
    <cdr:sp macro="" textlink="">
      <cdr:nvSpPr>
        <cdr:cNvPr id="26" name="TextBox 6"/>
        <cdr:cNvSpPr txBox="1"/>
      </cdr:nvSpPr>
      <cdr:spPr>
        <a:xfrm xmlns:a="http://schemas.openxmlformats.org/drawingml/2006/main">
          <a:off x="7143768" y="4234547"/>
          <a:ext cx="812353" cy="20152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14%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0.37261</cdr:x>
      <cdr:y>0.71292</cdr:y>
    </cdr:from>
    <cdr:to>
      <cdr:x>0.46145</cdr:x>
      <cdr:y>0.74718</cdr:y>
    </cdr:to>
    <cdr:sp macro="" textlink="">
      <cdr:nvSpPr>
        <cdr:cNvPr id="21" name="TextBox 6"/>
        <cdr:cNvSpPr txBox="1"/>
      </cdr:nvSpPr>
      <cdr:spPr>
        <a:xfrm xmlns:a="http://schemas.openxmlformats.org/drawingml/2006/main">
          <a:off x="3407118" y="4193592"/>
          <a:ext cx="812353" cy="20152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12%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0.233</cdr:x>
      <cdr:y>0.33339</cdr:y>
    </cdr:from>
    <cdr:to>
      <cdr:x>0.35156</cdr:x>
      <cdr:y>0.43139</cdr:y>
    </cdr:to>
    <cdr:sp macro="" textlink="">
      <cdr:nvSpPr>
        <cdr:cNvPr id="31" name="Стрелка вправо 30"/>
        <cdr:cNvSpPr/>
      </cdr:nvSpPr>
      <cdr:spPr>
        <a:xfrm xmlns:a="http://schemas.openxmlformats.org/drawingml/2006/main">
          <a:off x="2130552" y="1961087"/>
          <a:ext cx="1084126" cy="57646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- 53 265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0.66406</cdr:x>
      <cdr:y>0.34779</cdr:y>
    </cdr:from>
    <cdr:to>
      <cdr:x>0.76829</cdr:x>
      <cdr:y>0.44579</cdr:y>
    </cdr:to>
    <cdr:sp macro="" textlink="">
      <cdr:nvSpPr>
        <cdr:cNvPr id="33" name="Стрелка вправо 32"/>
        <cdr:cNvSpPr/>
      </cdr:nvSpPr>
      <cdr:spPr>
        <a:xfrm xmlns:a="http://schemas.openxmlformats.org/drawingml/2006/main">
          <a:off x="6072199" y="2045792"/>
          <a:ext cx="953046" cy="57646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- 28 470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0.15625</cdr:x>
      <cdr:y>0.71988</cdr:y>
    </cdr:from>
    <cdr:to>
      <cdr:x>0.24509</cdr:x>
      <cdr:y>0.75414</cdr:y>
    </cdr:to>
    <cdr:sp macro="" textlink="">
      <cdr:nvSpPr>
        <cdr:cNvPr id="2" name="TextBox 6"/>
        <cdr:cNvSpPr txBox="1"/>
      </cdr:nvSpPr>
      <cdr:spPr>
        <a:xfrm xmlns:a="http://schemas.openxmlformats.org/drawingml/2006/main">
          <a:off x="1428728" y="4234547"/>
          <a:ext cx="812353" cy="20152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11%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0.78125</cdr:x>
      <cdr:y>0.71988</cdr:y>
    </cdr:from>
    <cdr:to>
      <cdr:x>0.87009</cdr:x>
      <cdr:y>0.75414</cdr:y>
    </cdr:to>
    <cdr:sp macro="" textlink="">
      <cdr:nvSpPr>
        <cdr:cNvPr id="3" name="TextBox 6"/>
        <cdr:cNvSpPr txBox="1"/>
      </cdr:nvSpPr>
      <cdr:spPr>
        <a:xfrm xmlns:a="http://schemas.openxmlformats.org/drawingml/2006/main">
          <a:off x="7143768" y="4234547"/>
          <a:ext cx="812353" cy="20152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14%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0.66406</cdr:x>
      <cdr:y>0.11265</cdr:y>
    </cdr:from>
    <cdr:to>
      <cdr:x>0.77067</cdr:x>
      <cdr:y>0.22798</cdr:y>
    </cdr:to>
    <cdr:sp macro="" textlink="">
      <cdr:nvSpPr>
        <cdr:cNvPr id="4" name="Стрелка вправо 26"/>
        <cdr:cNvSpPr/>
      </cdr:nvSpPr>
      <cdr:spPr>
        <a:xfrm xmlns:a="http://schemas.openxmlformats.org/drawingml/2006/main">
          <a:off x="6072198" y="662647"/>
          <a:ext cx="974841" cy="678402"/>
        </a:xfrm>
        <a:prstGeom xmlns:a="http://schemas.openxmlformats.org/drawingml/2006/main" prst="rightArrow">
          <a:avLst/>
        </a:prstGeom>
        <a:gradFill xmlns:a="http://schemas.openxmlformats.org/drawingml/2006/main" rotWithShape="1">
          <a:gsLst>
            <a:gs pos="0">
              <a:srgbClr val="6BB1C9">
                <a:shade val="60000"/>
              </a:srgbClr>
            </a:gs>
            <a:gs pos="33000">
              <a:srgbClr val="6BB1C9">
                <a:tint val="86500"/>
              </a:srgbClr>
            </a:gs>
            <a:gs pos="46750">
              <a:srgbClr val="6BB1C9">
                <a:tint val="71000"/>
                <a:satMod val="112000"/>
              </a:srgbClr>
            </a:gs>
            <a:gs pos="53000">
              <a:srgbClr val="6BB1C9">
                <a:tint val="71000"/>
                <a:satMod val="112000"/>
              </a:srgbClr>
            </a:gs>
            <a:gs pos="68000">
              <a:srgbClr val="6BB1C9">
                <a:tint val="86000"/>
              </a:srgbClr>
            </a:gs>
            <a:gs pos="100000">
              <a:srgbClr val="6BB1C9">
                <a:shade val="60000"/>
              </a:srgbClr>
            </a:gs>
          </a:gsLst>
          <a:lin ang="8350000" scaled="1"/>
        </a:gradFill>
        <a:ln xmlns:a="http://schemas.openxmlformats.org/drawingml/2006/main">
          <a:noFill/>
        </a:ln>
        <a:effectLst xmlns:a="http://schemas.openxmlformats.org/drawingml/2006/main">
          <a:outerShdw blurRad="190500" dist="228600" dir="2700000" sy="90000" rotWithShape="0">
            <a:srgbClr val="000000">
              <a:alpha val="25500"/>
            </a:srgbClr>
          </a:outerShdw>
        </a:effectLst>
        <a:scene3d xmlns:a="http://schemas.openxmlformats.org/drawingml/2006/main">
          <a:camera prst="orthographicFront" fov="0">
            <a:rot lat="0" lon="0" rev="0"/>
          </a:camera>
          <a:lightRig rig="soft" dir="tl">
            <a:rot lat="0" lon="0" rev="20100000"/>
          </a:lightRig>
        </a:scene3d>
        <a:sp3d xmlns:a="http://schemas.openxmlformats.org/drawingml/2006/main">
          <a:bevelT w="50800" h="50800"/>
        </a:sp3d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+4 581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0.67188</cdr:x>
      <cdr:y>0.08836</cdr:y>
    </cdr:from>
    <cdr:to>
      <cdr:x>0.74219</cdr:x>
      <cdr:y>0.13191</cdr:y>
    </cdr:to>
    <cdr:sp macro="" textlink="">
      <cdr:nvSpPr>
        <cdr:cNvPr id="5" name="TextBox 6"/>
        <cdr:cNvSpPr txBox="1"/>
      </cdr:nvSpPr>
      <cdr:spPr>
        <a:xfrm xmlns:a="http://schemas.openxmlformats.org/drawingml/2006/main">
          <a:off x="6143636" y="519771"/>
          <a:ext cx="642942" cy="25617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0,7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0.37261</cdr:x>
      <cdr:y>0.71292</cdr:y>
    </cdr:from>
    <cdr:to>
      <cdr:x>0.46145</cdr:x>
      <cdr:y>0.74718</cdr:y>
    </cdr:to>
    <cdr:sp macro="" textlink="">
      <cdr:nvSpPr>
        <cdr:cNvPr id="6" name="TextBox 6"/>
        <cdr:cNvSpPr txBox="1"/>
      </cdr:nvSpPr>
      <cdr:spPr>
        <a:xfrm xmlns:a="http://schemas.openxmlformats.org/drawingml/2006/main">
          <a:off x="3407118" y="4193592"/>
          <a:ext cx="812353" cy="20152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12%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0.24219</cdr:x>
      <cdr:y>0.08836</cdr:y>
    </cdr:from>
    <cdr:to>
      <cdr:x>0.35451</cdr:x>
      <cdr:y>0.18519</cdr:y>
    </cdr:to>
    <cdr:sp macro="" textlink="">
      <cdr:nvSpPr>
        <cdr:cNvPr id="7" name="Стрелка вправо 27"/>
        <cdr:cNvSpPr/>
      </cdr:nvSpPr>
      <cdr:spPr>
        <a:xfrm xmlns:a="http://schemas.openxmlformats.org/drawingml/2006/main">
          <a:off x="2214546" y="519771"/>
          <a:ext cx="1027054" cy="569580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- 30 489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0.25</cdr:x>
      <cdr:y>0.05193</cdr:y>
    </cdr:from>
    <cdr:to>
      <cdr:x>0.34375</cdr:x>
      <cdr:y>0.10051</cdr:y>
    </cdr:to>
    <cdr:sp macro="" textlink="">
      <cdr:nvSpPr>
        <cdr:cNvPr id="8" name="TextBox 6"/>
        <cdr:cNvSpPr txBox="1"/>
      </cdr:nvSpPr>
      <cdr:spPr>
        <a:xfrm xmlns:a="http://schemas.openxmlformats.org/drawingml/2006/main">
          <a:off x="2285984" y="305457"/>
          <a:ext cx="857256" cy="28575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- 4,3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0.46094</cdr:x>
      <cdr:y>0.11265</cdr:y>
    </cdr:from>
    <cdr:to>
      <cdr:x>0.55646</cdr:x>
      <cdr:y>0.1562</cdr:y>
    </cdr:to>
    <cdr:sp macro="" textlink="">
      <cdr:nvSpPr>
        <cdr:cNvPr id="9" name="TextBox 6"/>
        <cdr:cNvSpPr txBox="1"/>
      </cdr:nvSpPr>
      <cdr:spPr>
        <a:xfrm xmlns:a="http://schemas.openxmlformats.org/drawingml/2006/main">
          <a:off x="4214810" y="662647"/>
          <a:ext cx="873435" cy="25617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-7,1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0.233</cdr:x>
      <cdr:y>0.33339</cdr:y>
    </cdr:from>
    <cdr:to>
      <cdr:x>0.35156</cdr:x>
      <cdr:y>0.43139</cdr:y>
    </cdr:to>
    <cdr:sp macro="" textlink="">
      <cdr:nvSpPr>
        <cdr:cNvPr id="10" name="Стрелка вправо 30"/>
        <cdr:cNvSpPr/>
      </cdr:nvSpPr>
      <cdr:spPr>
        <a:xfrm xmlns:a="http://schemas.openxmlformats.org/drawingml/2006/main">
          <a:off x="2130552" y="1961087"/>
          <a:ext cx="1084126" cy="57646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- 30 673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0.44531</cdr:x>
      <cdr:y>0.40412</cdr:y>
    </cdr:from>
    <cdr:to>
      <cdr:x>0.5625</cdr:x>
      <cdr:y>0.50212</cdr:y>
    </cdr:to>
    <cdr:sp macro="" textlink="">
      <cdr:nvSpPr>
        <cdr:cNvPr id="11" name="Стрелка вправо 31"/>
        <cdr:cNvSpPr/>
      </cdr:nvSpPr>
      <cdr:spPr>
        <a:xfrm xmlns:a="http://schemas.openxmlformats.org/drawingml/2006/main">
          <a:off x="4071934" y="2377159"/>
          <a:ext cx="1071585" cy="57646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- 50 085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0.66406</cdr:x>
      <cdr:y>0.34779</cdr:y>
    </cdr:from>
    <cdr:to>
      <cdr:x>0.76829</cdr:x>
      <cdr:y>0.44579</cdr:y>
    </cdr:to>
    <cdr:sp macro="" textlink="">
      <cdr:nvSpPr>
        <cdr:cNvPr id="12" name="Стрелка вправо 32"/>
        <cdr:cNvSpPr/>
      </cdr:nvSpPr>
      <cdr:spPr>
        <a:xfrm xmlns:a="http://schemas.openxmlformats.org/drawingml/2006/main">
          <a:off x="6072199" y="2045792"/>
          <a:ext cx="953046" cy="57646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+ 1 771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0.67188</cdr:x>
      <cdr:y>0.41627</cdr:y>
    </cdr:from>
    <cdr:to>
      <cdr:x>0.7674</cdr:x>
      <cdr:y>0.45982</cdr:y>
    </cdr:to>
    <cdr:sp macro="" textlink="">
      <cdr:nvSpPr>
        <cdr:cNvPr id="13" name="TextBox 6"/>
        <cdr:cNvSpPr txBox="1"/>
      </cdr:nvSpPr>
      <cdr:spPr>
        <a:xfrm xmlns:a="http://schemas.openxmlformats.org/drawingml/2006/main">
          <a:off x="6143636" y="2448597"/>
          <a:ext cx="873435" cy="256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0,3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0.13281</cdr:x>
      <cdr:y>0.07622</cdr:y>
    </cdr:from>
    <cdr:to>
      <cdr:x>0.23437</cdr:x>
      <cdr:y>0.13694</cdr:y>
    </cdr:to>
    <cdr:sp macro="" textlink="">
      <cdr:nvSpPr>
        <cdr:cNvPr id="35" name="TextBox 34"/>
        <cdr:cNvSpPr txBox="1"/>
      </cdr:nvSpPr>
      <cdr:spPr>
        <a:xfrm xmlns:a="http://schemas.openxmlformats.org/drawingml/2006/main">
          <a:off x="1214414" y="448333"/>
          <a:ext cx="928694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400" b="1" dirty="0"/>
        </a:p>
      </cdr:txBody>
    </cdr:sp>
  </cdr:relSizeAnchor>
  <cdr:relSizeAnchor xmlns:cdr="http://schemas.openxmlformats.org/drawingml/2006/chartDrawing">
    <cdr:from>
      <cdr:x>0.35156</cdr:x>
      <cdr:y>0.13694</cdr:y>
    </cdr:from>
    <cdr:to>
      <cdr:x>0.44531</cdr:x>
      <cdr:y>0.19767</cdr:y>
    </cdr:to>
    <cdr:sp macro="" textlink="">
      <cdr:nvSpPr>
        <cdr:cNvPr id="37" name="TextBox 1"/>
        <cdr:cNvSpPr txBox="1"/>
      </cdr:nvSpPr>
      <cdr:spPr>
        <a:xfrm xmlns:a="http://schemas.openxmlformats.org/drawingml/2006/main">
          <a:off x="3214678" y="805523"/>
          <a:ext cx="857211" cy="3572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Book Antiqua"/>
            </a:defRPr>
          </a:lvl1pPr>
          <a:lvl2pPr marL="457200" indent="0">
            <a:defRPr sz="1100">
              <a:latin typeface="Book Antiqua"/>
            </a:defRPr>
          </a:lvl2pPr>
          <a:lvl3pPr marL="914400" indent="0">
            <a:defRPr sz="1100">
              <a:latin typeface="Book Antiqua"/>
            </a:defRPr>
          </a:lvl3pPr>
          <a:lvl4pPr marL="1371600" indent="0">
            <a:defRPr sz="1100">
              <a:latin typeface="Book Antiqua"/>
            </a:defRPr>
          </a:lvl4pPr>
          <a:lvl5pPr marL="1828800" indent="0">
            <a:defRPr sz="1100">
              <a:latin typeface="Book Antiqua"/>
            </a:defRPr>
          </a:lvl5pPr>
          <a:lvl6pPr marL="2286000" indent="0">
            <a:defRPr sz="1100">
              <a:latin typeface="Book Antiqua"/>
            </a:defRPr>
          </a:lvl6pPr>
          <a:lvl7pPr marL="2743200" indent="0">
            <a:defRPr sz="1100">
              <a:latin typeface="Book Antiqua"/>
            </a:defRPr>
          </a:lvl7pPr>
          <a:lvl8pPr marL="3200400" indent="0">
            <a:defRPr sz="1100">
              <a:latin typeface="Book Antiqua"/>
            </a:defRPr>
          </a:lvl8pPr>
          <a:lvl9pPr marL="3657600" indent="0">
            <a:defRPr sz="1100">
              <a:latin typeface="Book Antiqua"/>
            </a:defRPr>
          </a:lvl9pPr>
        </a:lstStyle>
        <a:p xmlns:a="http://schemas.openxmlformats.org/drawingml/2006/main">
          <a:r>
            <a:rPr lang="ru-RU" sz="1400" b="1" dirty="0" smtClean="0">
              <a:latin typeface="+mn-lt"/>
            </a:rPr>
            <a:t>675 717</a:t>
          </a:r>
          <a:endParaRPr lang="ru-RU" sz="1400" b="1" dirty="0">
            <a:latin typeface="+mn-lt"/>
          </a:endParaRPr>
        </a:p>
      </cdr:txBody>
    </cdr:sp>
  </cdr:relSizeAnchor>
  <cdr:relSizeAnchor xmlns:cdr="http://schemas.openxmlformats.org/drawingml/2006/chartDrawing">
    <cdr:from>
      <cdr:x>0.14844</cdr:x>
      <cdr:y>0.08836</cdr:y>
    </cdr:from>
    <cdr:to>
      <cdr:x>0.24219</cdr:x>
      <cdr:y>0.14909</cdr:y>
    </cdr:to>
    <cdr:sp macro="" textlink="">
      <cdr:nvSpPr>
        <cdr:cNvPr id="36" name="TextBox 35"/>
        <cdr:cNvSpPr txBox="1"/>
      </cdr:nvSpPr>
      <cdr:spPr>
        <a:xfrm xmlns:a="http://schemas.openxmlformats.org/drawingml/2006/main">
          <a:off x="1357335" y="519757"/>
          <a:ext cx="857211" cy="3572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706 206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0.5625</cdr:x>
      <cdr:y>0.17337</cdr:y>
    </cdr:from>
    <cdr:to>
      <cdr:x>0.65625</cdr:x>
      <cdr:y>0.2341</cdr:y>
    </cdr:to>
    <cdr:sp macro="" textlink="">
      <cdr:nvSpPr>
        <cdr:cNvPr id="38" name="TextBox 1"/>
        <cdr:cNvSpPr txBox="1"/>
      </cdr:nvSpPr>
      <cdr:spPr>
        <a:xfrm xmlns:a="http://schemas.openxmlformats.org/drawingml/2006/main">
          <a:off x="5143504" y="1019837"/>
          <a:ext cx="857211" cy="3572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Book Antiqua"/>
            </a:defRPr>
          </a:lvl1pPr>
          <a:lvl2pPr marL="457200" indent="0">
            <a:defRPr sz="1100">
              <a:latin typeface="Book Antiqua"/>
            </a:defRPr>
          </a:lvl2pPr>
          <a:lvl3pPr marL="914400" indent="0">
            <a:defRPr sz="1100">
              <a:latin typeface="Book Antiqua"/>
            </a:defRPr>
          </a:lvl3pPr>
          <a:lvl4pPr marL="1371600" indent="0">
            <a:defRPr sz="1100">
              <a:latin typeface="Book Antiqua"/>
            </a:defRPr>
          </a:lvl4pPr>
          <a:lvl5pPr marL="1828800" indent="0">
            <a:defRPr sz="1100">
              <a:latin typeface="Book Antiqua"/>
            </a:defRPr>
          </a:lvl5pPr>
          <a:lvl6pPr marL="2286000" indent="0">
            <a:defRPr sz="1100">
              <a:latin typeface="Book Antiqua"/>
            </a:defRPr>
          </a:lvl6pPr>
          <a:lvl7pPr marL="2743200" indent="0">
            <a:defRPr sz="1100">
              <a:latin typeface="Book Antiqua"/>
            </a:defRPr>
          </a:lvl7pPr>
          <a:lvl8pPr marL="3200400" indent="0">
            <a:defRPr sz="1100">
              <a:latin typeface="Book Antiqua"/>
            </a:defRPr>
          </a:lvl8pPr>
          <a:lvl9pPr marL="3657600" indent="0">
            <a:defRPr sz="1100">
              <a:latin typeface="Book Antiqua"/>
            </a:defRPr>
          </a:lvl9pPr>
        </a:lstStyle>
        <a:p xmlns:a="http://schemas.openxmlformats.org/drawingml/2006/main">
          <a:r>
            <a:rPr lang="ru-RU" sz="1400" b="1" dirty="0" smtClean="0">
              <a:latin typeface="Times New Roman"/>
            </a:rPr>
            <a:t>627 887</a:t>
          </a:r>
          <a:endParaRPr lang="ru-RU" sz="1400" b="1" dirty="0">
            <a:latin typeface="Times New Roman"/>
          </a:endParaRPr>
        </a:p>
      </cdr:txBody>
    </cdr:sp>
  </cdr:relSizeAnchor>
  <cdr:relSizeAnchor xmlns:cdr="http://schemas.openxmlformats.org/drawingml/2006/chartDrawing">
    <cdr:from>
      <cdr:x>0.77344</cdr:x>
      <cdr:y>0.16123</cdr:y>
    </cdr:from>
    <cdr:to>
      <cdr:x>0.86719</cdr:x>
      <cdr:y>0.22196</cdr:y>
    </cdr:to>
    <cdr:sp macro="" textlink="">
      <cdr:nvSpPr>
        <cdr:cNvPr id="39" name="TextBox 1"/>
        <cdr:cNvSpPr txBox="1"/>
      </cdr:nvSpPr>
      <cdr:spPr>
        <a:xfrm xmlns:a="http://schemas.openxmlformats.org/drawingml/2006/main">
          <a:off x="7072330" y="948399"/>
          <a:ext cx="857211" cy="3572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Book Antiqua"/>
            </a:defRPr>
          </a:lvl1pPr>
          <a:lvl2pPr marL="457200" indent="0">
            <a:defRPr sz="1100">
              <a:latin typeface="Book Antiqua"/>
            </a:defRPr>
          </a:lvl2pPr>
          <a:lvl3pPr marL="914400" indent="0">
            <a:defRPr sz="1100">
              <a:latin typeface="Book Antiqua"/>
            </a:defRPr>
          </a:lvl3pPr>
          <a:lvl4pPr marL="1371600" indent="0">
            <a:defRPr sz="1100">
              <a:latin typeface="Book Antiqua"/>
            </a:defRPr>
          </a:lvl4pPr>
          <a:lvl5pPr marL="1828800" indent="0">
            <a:defRPr sz="1100">
              <a:latin typeface="Book Antiqua"/>
            </a:defRPr>
          </a:lvl5pPr>
          <a:lvl6pPr marL="2286000" indent="0">
            <a:defRPr sz="1100">
              <a:latin typeface="Book Antiqua"/>
            </a:defRPr>
          </a:lvl6pPr>
          <a:lvl7pPr marL="2743200" indent="0">
            <a:defRPr sz="1100">
              <a:latin typeface="Book Antiqua"/>
            </a:defRPr>
          </a:lvl7pPr>
          <a:lvl8pPr marL="3200400" indent="0">
            <a:defRPr sz="1100">
              <a:latin typeface="Book Antiqua"/>
            </a:defRPr>
          </a:lvl8pPr>
          <a:lvl9pPr marL="3657600" indent="0">
            <a:defRPr sz="1100">
              <a:latin typeface="Book Antiqua"/>
            </a:defRPr>
          </a:lvl9pPr>
        </a:lstStyle>
        <a:p xmlns:a="http://schemas.openxmlformats.org/drawingml/2006/main">
          <a:r>
            <a:rPr lang="ru-RU" sz="1400" b="1" dirty="0" smtClean="0">
              <a:latin typeface="Times New Roman"/>
            </a:rPr>
            <a:t>632 468</a:t>
          </a:r>
          <a:endParaRPr lang="ru-RU" sz="1400" b="1" dirty="0">
            <a:latin typeface="Times New Roman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0.44467</cdr:x>
      <cdr:y>0.52067</cdr:y>
    </cdr:from>
    <cdr:to>
      <cdr:x>0.55469</cdr:x>
      <cdr:y>0.61927</cdr:y>
    </cdr:to>
    <cdr:sp macro="" textlink="">
      <cdr:nvSpPr>
        <cdr:cNvPr id="17" name="Стрелка вправо 16"/>
        <cdr:cNvSpPr/>
      </cdr:nvSpPr>
      <cdr:spPr>
        <a:xfrm xmlns:a="http://schemas.openxmlformats.org/drawingml/2006/main">
          <a:off x="4066046" y="2874735"/>
          <a:ext cx="1006020" cy="544395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- 34 384</a:t>
          </a:r>
          <a:endParaRPr lang="ru-RU" sz="14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0.16166</cdr:x>
      <cdr:y>0.46398</cdr:y>
    </cdr:from>
    <cdr:to>
      <cdr:x>0.23993</cdr:x>
      <cdr:y>0.50404</cdr:y>
    </cdr:to>
    <cdr:sp macro="" textlink="">
      <cdr:nvSpPr>
        <cdr:cNvPr id="23" name="TextBox 6"/>
        <cdr:cNvSpPr txBox="1"/>
      </cdr:nvSpPr>
      <cdr:spPr>
        <a:xfrm xmlns:a="http://schemas.openxmlformats.org/drawingml/2006/main">
          <a:off x="1478186" y="2561775"/>
          <a:ext cx="715701" cy="22118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82%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0.45312</cdr:x>
      <cdr:y>0.5989</cdr:y>
    </cdr:from>
    <cdr:to>
      <cdr:x>0.54196</cdr:x>
      <cdr:y>0.63316</cdr:y>
    </cdr:to>
    <cdr:sp macro="" textlink="">
      <cdr:nvSpPr>
        <cdr:cNvPr id="51" name="TextBox 6"/>
        <cdr:cNvSpPr txBox="1"/>
      </cdr:nvSpPr>
      <cdr:spPr>
        <a:xfrm xmlns:a="http://schemas.openxmlformats.org/drawingml/2006/main">
          <a:off x="4143372" y="3306668"/>
          <a:ext cx="812352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-7,0</a:t>
          </a:r>
          <a:r>
            <a:rPr lang="en-US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0.46875</cdr:x>
      <cdr:y>0.01666</cdr:y>
    </cdr:from>
    <cdr:to>
      <cdr:x>0.56427</cdr:x>
      <cdr:y>0.06021</cdr:y>
    </cdr:to>
    <cdr:sp macro="" textlink="">
      <cdr:nvSpPr>
        <cdr:cNvPr id="57" name="TextBox 6"/>
        <cdr:cNvSpPr txBox="1"/>
      </cdr:nvSpPr>
      <cdr:spPr>
        <a:xfrm xmlns:a="http://schemas.openxmlformats.org/drawingml/2006/main">
          <a:off x="4286248" y="91958"/>
          <a:ext cx="873435" cy="2404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-7,7</a:t>
          </a:r>
          <a:r>
            <a:rPr lang="en-US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0.37081</cdr:x>
      <cdr:y>0.50332</cdr:y>
    </cdr:from>
    <cdr:to>
      <cdr:x>0.44907</cdr:x>
      <cdr:y>0.54338</cdr:y>
    </cdr:to>
    <cdr:sp macro="" textlink="">
      <cdr:nvSpPr>
        <cdr:cNvPr id="18" name="TextBox 6"/>
        <cdr:cNvSpPr txBox="1"/>
      </cdr:nvSpPr>
      <cdr:spPr>
        <a:xfrm xmlns:a="http://schemas.openxmlformats.org/drawingml/2006/main">
          <a:off x="3390697" y="2778929"/>
          <a:ext cx="715609" cy="22118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82%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0.24219</cdr:x>
      <cdr:y>0.04253</cdr:y>
    </cdr:from>
    <cdr:to>
      <cdr:x>0.35281</cdr:x>
      <cdr:y>0.13936</cdr:y>
    </cdr:to>
    <cdr:sp macro="" textlink="">
      <cdr:nvSpPr>
        <cdr:cNvPr id="25" name="Стрелка вправо 24"/>
        <cdr:cNvSpPr/>
      </cdr:nvSpPr>
      <cdr:spPr>
        <a:xfrm xmlns:a="http://schemas.openxmlformats.org/drawingml/2006/main">
          <a:off x="2214546" y="234834"/>
          <a:ext cx="1011509" cy="53462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-30 822</a:t>
          </a:r>
          <a:endParaRPr lang="ru-RU" sz="14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0.44784</cdr:x>
      <cdr:y>0.20493</cdr:y>
    </cdr:from>
    <cdr:to>
      <cdr:x>0.55424</cdr:x>
      <cdr:y>0.30353</cdr:y>
    </cdr:to>
    <cdr:sp macro="" textlink="">
      <cdr:nvSpPr>
        <cdr:cNvPr id="28" name="Стрелка вправо 27"/>
        <cdr:cNvSpPr/>
      </cdr:nvSpPr>
      <cdr:spPr>
        <a:xfrm xmlns:a="http://schemas.openxmlformats.org/drawingml/2006/main">
          <a:off x="4095056" y="1131462"/>
          <a:ext cx="972945" cy="544394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- 11 392</a:t>
          </a:r>
          <a:endParaRPr lang="ru-RU" sz="14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0.44531</cdr:x>
      <cdr:y>0.27543</cdr:y>
    </cdr:from>
    <cdr:to>
      <cdr:x>0.53415</cdr:x>
      <cdr:y>0.30969</cdr:y>
    </cdr:to>
    <cdr:sp macro="" textlink="">
      <cdr:nvSpPr>
        <cdr:cNvPr id="29" name="TextBox 6"/>
        <cdr:cNvSpPr txBox="1"/>
      </cdr:nvSpPr>
      <cdr:spPr>
        <a:xfrm xmlns:a="http://schemas.openxmlformats.org/drawingml/2006/main">
          <a:off x="4071934" y="1520718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- 11,1</a:t>
          </a:r>
          <a:r>
            <a:rPr lang="en-US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0.67969</cdr:x>
      <cdr:y>0.05547</cdr:y>
    </cdr:from>
    <cdr:to>
      <cdr:x>0.77521</cdr:x>
      <cdr:y>0.09545</cdr:y>
    </cdr:to>
    <cdr:sp macro="" textlink="">
      <cdr:nvSpPr>
        <cdr:cNvPr id="31" name="TextBox 6"/>
        <cdr:cNvSpPr txBox="1"/>
      </cdr:nvSpPr>
      <cdr:spPr>
        <a:xfrm xmlns:a="http://schemas.openxmlformats.org/drawingml/2006/main">
          <a:off x="6215074" y="306272"/>
          <a:ext cx="873435" cy="22073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0,4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0.78616</cdr:x>
      <cdr:y>0.50703</cdr:y>
    </cdr:from>
    <cdr:to>
      <cdr:x>0.875</cdr:x>
      <cdr:y>0.54129</cdr:y>
    </cdr:to>
    <cdr:sp macro="" textlink="">
      <cdr:nvSpPr>
        <cdr:cNvPr id="32" name="TextBox 6"/>
        <cdr:cNvSpPr txBox="1"/>
      </cdr:nvSpPr>
      <cdr:spPr>
        <a:xfrm xmlns:a="http://schemas.openxmlformats.org/drawingml/2006/main">
          <a:off x="7188647" y="2799423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87%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0.65415</cdr:x>
      <cdr:y>0.52135</cdr:y>
    </cdr:from>
    <cdr:to>
      <cdr:x>0.76691</cdr:x>
      <cdr:y>0.61995</cdr:y>
    </cdr:to>
    <cdr:sp macro="" textlink="">
      <cdr:nvSpPr>
        <cdr:cNvPr id="33" name="Стрелка вправо 32"/>
        <cdr:cNvSpPr/>
      </cdr:nvSpPr>
      <cdr:spPr>
        <a:xfrm xmlns:a="http://schemas.openxmlformats.org/drawingml/2006/main">
          <a:off x="5981546" y="2878486"/>
          <a:ext cx="1031094" cy="544395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+ 6 289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0.67969</cdr:x>
      <cdr:y>0.5989</cdr:y>
    </cdr:from>
    <cdr:to>
      <cdr:x>0.76853</cdr:x>
      <cdr:y>0.63316</cdr:y>
    </cdr:to>
    <cdr:sp macro="" textlink="">
      <cdr:nvSpPr>
        <cdr:cNvPr id="34" name="TextBox 6"/>
        <cdr:cNvSpPr txBox="1"/>
      </cdr:nvSpPr>
      <cdr:spPr>
        <a:xfrm xmlns:a="http://schemas.openxmlformats.org/drawingml/2006/main">
          <a:off x="6215074" y="3306668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1,4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0.65174</cdr:x>
      <cdr:y>0.22223</cdr:y>
    </cdr:from>
    <cdr:to>
      <cdr:x>0.75818</cdr:x>
      <cdr:y>0.32023</cdr:y>
    </cdr:to>
    <cdr:sp macro="" textlink="">
      <cdr:nvSpPr>
        <cdr:cNvPr id="35" name="Стрелка вправо 34"/>
        <cdr:cNvSpPr/>
      </cdr:nvSpPr>
      <cdr:spPr>
        <a:xfrm xmlns:a="http://schemas.openxmlformats.org/drawingml/2006/main">
          <a:off x="5959507" y="1226963"/>
          <a:ext cx="973309" cy="54108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- 4 151</a:t>
          </a:r>
          <a:endParaRPr lang="ru-RU" sz="14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0.125</cdr:x>
      <cdr:y>0.11265</cdr:y>
    </cdr:from>
    <cdr:to>
      <cdr:x>0.2371</cdr:x>
      <cdr:y>0.16674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1142976" y="662647"/>
          <a:ext cx="1025043" cy="31817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100 705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0.16406</cdr:x>
      <cdr:y>0.71988</cdr:y>
    </cdr:from>
    <cdr:to>
      <cdr:x>0.21875</cdr:x>
      <cdr:y>0.75632</cdr:y>
    </cdr:to>
    <cdr:sp macro="" textlink="">
      <cdr:nvSpPr>
        <cdr:cNvPr id="23" name="TextBox 6"/>
        <cdr:cNvSpPr txBox="1"/>
      </cdr:nvSpPr>
      <cdr:spPr>
        <a:xfrm xmlns:a="http://schemas.openxmlformats.org/drawingml/2006/main">
          <a:off x="1500166" y="4234547"/>
          <a:ext cx="500044" cy="21433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9%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0.78125</cdr:x>
      <cdr:y>0.71988</cdr:y>
    </cdr:from>
    <cdr:to>
      <cdr:x>0.87009</cdr:x>
      <cdr:y>0.75414</cdr:y>
    </cdr:to>
    <cdr:sp macro="" textlink="">
      <cdr:nvSpPr>
        <cdr:cNvPr id="26" name="TextBox 6"/>
        <cdr:cNvSpPr txBox="1"/>
      </cdr:nvSpPr>
      <cdr:spPr>
        <a:xfrm xmlns:a="http://schemas.openxmlformats.org/drawingml/2006/main">
          <a:off x="7143768" y="4234547"/>
          <a:ext cx="812353" cy="20152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11%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0.67188</cdr:x>
      <cdr:y>0.16123</cdr:y>
    </cdr:from>
    <cdr:to>
      <cdr:x>0.76563</cdr:x>
      <cdr:y>0.27656</cdr:y>
    </cdr:to>
    <cdr:sp macro="" textlink="">
      <cdr:nvSpPr>
        <cdr:cNvPr id="27" name="Стрелка вправо 26"/>
        <cdr:cNvSpPr/>
      </cdr:nvSpPr>
      <cdr:spPr>
        <a:xfrm xmlns:a="http://schemas.openxmlformats.org/drawingml/2006/main">
          <a:off x="6143636" y="948399"/>
          <a:ext cx="857250" cy="678402"/>
        </a:xfrm>
        <a:prstGeom xmlns:a="http://schemas.openxmlformats.org/drawingml/2006/main" prst="rightArrow">
          <a:avLst/>
        </a:prstGeom>
        <a:gradFill xmlns:a="http://schemas.openxmlformats.org/drawingml/2006/main" rotWithShape="1">
          <a:gsLst>
            <a:gs pos="0">
              <a:srgbClr val="6BB1C9">
                <a:shade val="60000"/>
              </a:srgbClr>
            </a:gs>
            <a:gs pos="33000">
              <a:srgbClr val="6BB1C9">
                <a:tint val="86500"/>
              </a:srgbClr>
            </a:gs>
            <a:gs pos="46750">
              <a:srgbClr val="6BB1C9">
                <a:tint val="71000"/>
                <a:satMod val="112000"/>
              </a:srgbClr>
            </a:gs>
            <a:gs pos="53000">
              <a:srgbClr val="6BB1C9">
                <a:tint val="71000"/>
                <a:satMod val="112000"/>
              </a:srgbClr>
            </a:gs>
            <a:gs pos="68000">
              <a:srgbClr val="6BB1C9">
                <a:tint val="86000"/>
              </a:srgbClr>
            </a:gs>
            <a:gs pos="100000">
              <a:srgbClr val="6BB1C9">
                <a:shade val="60000"/>
              </a:srgbClr>
            </a:gs>
          </a:gsLst>
          <a:lin ang="8350000" scaled="1"/>
        </a:gradFill>
        <a:ln xmlns:a="http://schemas.openxmlformats.org/drawingml/2006/main">
          <a:noFill/>
        </a:ln>
        <a:effectLst xmlns:a="http://schemas.openxmlformats.org/drawingml/2006/main">
          <a:outerShdw blurRad="190500" dist="228600" dir="2700000" sy="90000" rotWithShape="0">
            <a:srgbClr val="000000">
              <a:alpha val="25500"/>
            </a:srgbClr>
          </a:outerShdw>
        </a:effectLst>
        <a:scene3d xmlns:a="http://schemas.openxmlformats.org/drawingml/2006/main">
          <a:camera prst="orthographicFront" fov="0">
            <a:rot lat="0" lon="0" rev="0"/>
          </a:camera>
          <a:lightRig rig="soft" dir="tl">
            <a:rot lat="0" lon="0" rev="20100000"/>
          </a:lightRig>
        </a:scene3d>
        <a:sp3d xmlns:a="http://schemas.openxmlformats.org/drawingml/2006/main">
          <a:bevelT w="50800" h="50800"/>
        </a:sp3d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+ 503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0.66406</cdr:x>
      <cdr:y>0.13694</cdr:y>
    </cdr:from>
    <cdr:to>
      <cdr:x>0.75958</cdr:x>
      <cdr:y>0.1805</cdr:y>
    </cdr:to>
    <cdr:sp macro="" textlink="">
      <cdr:nvSpPr>
        <cdr:cNvPr id="57" name="TextBox 6"/>
        <cdr:cNvSpPr txBox="1"/>
      </cdr:nvSpPr>
      <cdr:spPr>
        <a:xfrm xmlns:a="http://schemas.openxmlformats.org/drawingml/2006/main">
          <a:off x="6072198" y="805523"/>
          <a:ext cx="873435" cy="25623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+0,5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0.36719</cdr:x>
      <cdr:y>0.71988</cdr:y>
    </cdr:from>
    <cdr:to>
      <cdr:x>0.45603</cdr:x>
      <cdr:y>0.75414</cdr:y>
    </cdr:to>
    <cdr:sp macro="" textlink="">
      <cdr:nvSpPr>
        <cdr:cNvPr id="21" name="TextBox 6"/>
        <cdr:cNvSpPr txBox="1"/>
      </cdr:nvSpPr>
      <cdr:spPr>
        <a:xfrm xmlns:a="http://schemas.openxmlformats.org/drawingml/2006/main">
          <a:off x="3357554" y="4234547"/>
          <a:ext cx="812353" cy="20152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10%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0.34375</cdr:x>
      <cdr:y>0.07622</cdr:y>
    </cdr:from>
    <cdr:to>
      <cdr:x>0.45585</cdr:x>
      <cdr:y>0.13031</cdr:y>
    </cdr:to>
    <cdr:sp macro="" textlink="">
      <cdr:nvSpPr>
        <cdr:cNvPr id="24" name="TextBox 1"/>
        <cdr:cNvSpPr txBox="1"/>
      </cdr:nvSpPr>
      <cdr:spPr>
        <a:xfrm xmlns:a="http://schemas.openxmlformats.org/drawingml/2006/main">
          <a:off x="3143240" y="448333"/>
          <a:ext cx="1025042" cy="31817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110 271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0.54688</cdr:x>
      <cdr:y>0.17337</cdr:y>
    </cdr:from>
    <cdr:to>
      <cdr:x>0.65898</cdr:x>
      <cdr:y>0.22747</cdr:y>
    </cdr:to>
    <cdr:sp macro="" textlink="">
      <cdr:nvSpPr>
        <cdr:cNvPr id="25" name="TextBox 1"/>
        <cdr:cNvSpPr txBox="1"/>
      </cdr:nvSpPr>
      <cdr:spPr>
        <a:xfrm xmlns:a="http://schemas.openxmlformats.org/drawingml/2006/main">
          <a:off x="5000628" y="1019837"/>
          <a:ext cx="1025042" cy="31817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92 313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0.24219</cdr:x>
      <cdr:y>0.06407</cdr:y>
    </cdr:from>
    <cdr:to>
      <cdr:x>0.33888</cdr:x>
      <cdr:y>0.1609</cdr:y>
    </cdr:to>
    <cdr:sp macro="" textlink="">
      <cdr:nvSpPr>
        <cdr:cNvPr id="28" name="Стрелка вправо 27"/>
        <cdr:cNvSpPr/>
      </cdr:nvSpPr>
      <cdr:spPr>
        <a:xfrm xmlns:a="http://schemas.openxmlformats.org/drawingml/2006/main">
          <a:off x="2214546" y="376895"/>
          <a:ext cx="884133" cy="569580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+9 566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0.23437</cdr:x>
      <cdr:y>0.03978</cdr:y>
    </cdr:from>
    <cdr:to>
      <cdr:x>0.32989</cdr:x>
      <cdr:y>0.08333</cdr:y>
    </cdr:to>
    <cdr:sp macro="" textlink="">
      <cdr:nvSpPr>
        <cdr:cNvPr id="29" name="TextBox 6"/>
        <cdr:cNvSpPr txBox="1"/>
      </cdr:nvSpPr>
      <cdr:spPr>
        <a:xfrm xmlns:a="http://schemas.openxmlformats.org/drawingml/2006/main">
          <a:off x="2143108" y="234019"/>
          <a:ext cx="873435" cy="256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+ 9,5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0.46094</cdr:x>
      <cdr:y>0.14909</cdr:y>
    </cdr:from>
    <cdr:to>
      <cdr:x>0.55646</cdr:x>
      <cdr:y>0.19264</cdr:y>
    </cdr:to>
    <cdr:sp macro="" textlink="">
      <cdr:nvSpPr>
        <cdr:cNvPr id="30" name="TextBox 6"/>
        <cdr:cNvSpPr txBox="1"/>
      </cdr:nvSpPr>
      <cdr:spPr>
        <a:xfrm xmlns:a="http://schemas.openxmlformats.org/drawingml/2006/main">
          <a:off x="4214810" y="876961"/>
          <a:ext cx="873435" cy="25617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-16,3</a:t>
          </a:r>
          <a:r>
            <a:rPr lang="en-US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0.24219</cdr:x>
      <cdr:y>0.33126</cdr:y>
    </cdr:from>
    <cdr:to>
      <cdr:x>0.34512</cdr:x>
      <cdr:y>0.42926</cdr:y>
    </cdr:to>
    <cdr:sp macro="" textlink="">
      <cdr:nvSpPr>
        <cdr:cNvPr id="31" name="Стрелка вправо 30"/>
        <cdr:cNvSpPr/>
      </cdr:nvSpPr>
      <cdr:spPr>
        <a:xfrm xmlns:a="http://schemas.openxmlformats.org/drawingml/2006/main">
          <a:off x="2214546" y="1948531"/>
          <a:ext cx="941250" cy="57646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+10 813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0.44531</cdr:x>
      <cdr:y>0.37983</cdr:y>
    </cdr:from>
    <cdr:to>
      <cdr:x>0.54688</cdr:x>
      <cdr:y>0.47783</cdr:y>
    </cdr:to>
    <cdr:sp macro="" textlink="">
      <cdr:nvSpPr>
        <cdr:cNvPr id="32" name="Стрелка вправо 31"/>
        <cdr:cNvSpPr/>
      </cdr:nvSpPr>
      <cdr:spPr>
        <a:xfrm xmlns:a="http://schemas.openxmlformats.org/drawingml/2006/main">
          <a:off x="4071934" y="2234283"/>
          <a:ext cx="928756" cy="57646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- 17 677</a:t>
          </a:r>
          <a:endParaRPr lang="ru-RU" sz="14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0.66406</cdr:x>
      <cdr:y>0.42841</cdr:y>
    </cdr:from>
    <cdr:to>
      <cdr:x>0.75782</cdr:x>
      <cdr:y>0.52641</cdr:y>
    </cdr:to>
    <cdr:sp macro="" textlink="">
      <cdr:nvSpPr>
        <cdr:cNvPr id="33" name="Стрелка вправо 32"/>
        <cdr:cNvSpPr/>
      </cdr:nvSpPr>
      <cdr:spPr>
        <a:xfrm xmlns:a="http://schemas.openxmlformats.org/drawingml/2006/main">
          <a:off x="6072198" y="2520035"/>
          <a:ext cx="857341" cy="576461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- 120</a:t>
          </a:r>
          <a:endParaRPr lang="ru-RU" sz="14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0.67188</cdr:x>
      <cdr:y>0.50128</cdr:y>
    </cdr:from>
    <cdr:to>
      <cdr:x>0.7674</cdr:x>
      <cdr:y>0.54483</cdr:y>
    </cdr:to>
    <cdr:sp macro="" textlink="">
      <cdr:nvSpPr>
        <cdr:cNvPr id="34" name="TextBox 6"/>
        <cdr:cNvSpPr txBox="1"/>
      </cdr:nvSpPr>
      <cdr:spPr>
        <a:xfrm xmlns:a="http://schemas.openxmlformats.org/drawingml/2006/main">
          <a:off x="6143636" y="2948663"/>
          <a:ext cx="873435" cy="256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-0,1</a:t>
          </a:r>
          <a:r>
            <a:rPr lang="en-US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7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E73C50-2302-4CDA-B251-3C19F88E2B27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4" y="9428586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7" y="9428586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A77D45-ADD4-420E-8EC5-916ECAC88B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4434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7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1E0BC3-CAAD-4D01-BC2D-353A755ABC01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2950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28586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7" y="9428586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4B5262-1FC4-426E-9DC1-FE665D5D01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3396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89292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56347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безвозмездных поступлений в районный бюджет на 2022 год и на плановый период определен в соответствии с законом Иркутской области «Об областном бюджете на 2022 год и на плановый период 2023 и 2024 годов».</a:t>
            </a: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межбюджетных трансфертов, предоставляемых из бюджетов поселений Зиминского района, на осуществление части полномочий по решению вопросов местного значения в соответствии с соглашениями по передаче полномочий.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42524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52194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69140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56347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79749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79749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74652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95454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2746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91284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29810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dirty="0" smtClean="0"/>
              <a:t> Расходы на выплату персоналу:</a:t>
            </a:r>
            <a:r>
              <a:rPr lang="ru-RU" baseline="0" dirty="0" smtClean="0"/>
              <a:t> оплата труда, начисления на выплаты по оплате труда, прочие несоциальные выплаты персоналу в денежной форме (компенсации в соответствии с трудовым законодательством, командировочные расходы);</a:t>
            </a:r>
          </a:p>
          <a:p>
            <a:pPr>
              <a:buFontTx/>
              <a:buChar char="-"/>
            </a:pPr>
            <a:r>
              <a:rPr lang="ru-RU" baseline="0" dirty="0" smtClean="0"/>
              <a:t>Закупка товаров, работ и услуг для обеспечения муниципальных нужд: оплата работ, услуг (услуги связи; транспортные услуги; коммунальные услуги; работы и услуги по содержанию имущества; страхование; услуги, работы для целей капитальных вложений; прочие работы услуги);</a:t>
            </a:r>
          </a:p>
          <a:p>
            <a:pPr>
              <a:buFontTx/>
              <a:buNone/>
            </a:pPr>
            <a:r>
              <a:rPr lang="ru-RU" baseline="0" dirty="0" smtClean="0"/>
              <a:t>- Социальное обеспечение и иные выплаты населению: </a:t>
            </a:r>
            <a:r>
              <a:rPr lang="ru-RU" sz="1200" b="0" i="0" u="none" strike="noStrike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в</a:t>
            </a:r>
            <a:r>
              <a:rPr lang="ru-RU" sz="1200" b="0" i="0" u="none" strike="noStrik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ыплаты ежемесячных</a:t>
            </a:r>
            <a:r>
              <a:rPr lang="ru-RU" sz="1200" b="0" i="0" u="none" strike="noStrike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доплат к трудовой пенсии лицам, замещавшим муниципальные должности; в</a:t>
            </a:r>
            <a:r>
              <a:rPr lang="ru-RU" sz="1200" b="0" i="0" u="none" strike="noStrik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ыплаты почетным гражданам; </a:t>
            </a:r>
            <a:r>
              <a:rPr lang="ru-RU" sz="1200" b="0" i="0" u="none" strike="noStrike" dirty="0" smtClean="0">
                <a:solidFill>
                  <a:schemeClr val="tx1"/>
                </a:solidFill>
                <a:effectLst/>
                <a:latin typeface="+mn-lt"/>
              </a:rPr>
              <a:t>премирование физических лиц за достижения в области культуры, искусства, образования, науки, в иных областях; предоставление гражданам субсидий на оплату жилых помещений и коммунальных услуг; прочие выплаты;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b="0" i="0" u="none" strike="noStrike" dirty="0" smtClean="0">
                <a:solidFill>
                  <a:schemeClr val="tx1"/>
                </a:solidFill>
                <a:effectLst/>
                <a:latin typeface="+mn-lt"/>
              </a:rPr>
              <a:t>Межбюджетные трансферты: дотации на выравнивание бюджетной обеспеченности</a:t>
            </a:r>
            <a:r>
              <a:rPr lang="ru-RU" sz="1200" b="0" i="0" u="none" strike="noStrike" baseline="0" dirty="0" smtClean="0">
                <a:solidFill>
                  <a:schemeClr val="tx1"/>
                </a:solidFill>
                <a:effectLst/>
                <a:latin typeface="+mn-lt"/>
              </a:rPr>
              <a:t> поселений; межбюджетные трансферты на поддержку мер по обеспечению сбалансированности бюджетов поселений;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strike="noStrike" baseline="0" dirty="0" smtClean="0">
                <a:solidFill>
                  <a:schemeClr val="tx1"/>
                </a:solidFill>
                <a:effectLst/>
                <a:latin typeface="+mn-lt"/>
              </a:rPr>
              <a:t>- Иные бюджетные ассигнования: резервный фонд; уплата налогов, пошлин и сборов</a:t>
            </a:r>
            <a:endParaRPr lang="ru-RU" sz="1200" b="1" i="0" u="none" strike="noStrike" dirty="0" smtClean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1" i="0" u="none" strike="noStrike" dirty="0" smtClean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>
              <a:buFontTx/>
              <a:buNone/>
            </a:pP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41593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Порядок формирования и использования бюджетных ассигнований муниципального дорожного фонда Зиминского районного муниципального образования утвержден решением Думы Зиминского муниципального района от 27.11.2013 г. № 321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35348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10575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33410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44060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401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438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4383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93506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Нормативы отчислений налоговых и неналоговых доходов</a:t>
            </a:r>
            <a:r>
              <a:rPr lang="ru-RU" baseline="0" dirty="0" smtClean="0"/>
              <a:t> в бюджет муниципального образования устанавливаются Бюджетным кодексом РФ и законом Иркутской области от 22.10.2010 г. № 74-ОЗ.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95183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10575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Основным доходным источником, в части налоговых и неналоговых поступлений, формирующим доходную часть местного бюджета, является налог на доходы физических лиц, доля которого в 2021 году составит 68,4%. </a:t>
            </a:r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52507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Основным доходным источником, в части налоговых и неналоговых поступлений, формирующим доходную часть местного бюджета, является налог на доходы физических лиц, доля которого в 2023 году составит 69,2%,</a:t>
            </a:r>
            <a:r>
              <a:rPr lang="ru-RU" sz="1200" b="0" i="0" baseline="0" dirty="0" smtClean="0">
                <a:solidFill>
                  <a:schemeClr val="hlink"/>
                </a:solidFill>
                <a:latin typeface="Times New Roman" pitchFamily="18" charset="0"/>
              </a:rPr>
              <a:t> в 2024 году – 69,5%.</a:t>
            </a:r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7012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AFA1-8A09-485A-8C7A-D719FA8F76B4}" type="datetime1">
              <a:rPr lang="ru-RU" smtClean="0"/>
              <a:pPr/>
              <a:t>15.11.2022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FC087-15F6-42CF-B090-084F6A01A308}" type="datetime1">
              <a:rPr lang="ru-RU" smtClean="0"/>
              <a:pPr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624CA-B06A-4AC6-BAEE-F20C78473201}" type="datetime1">
              <a:rPr lang="ru-RU" smtClean="0"/>
              <a:pPr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066CC-A995-4359-B3E7-AE0C705C8AB9}" type="datetime1">
              <a:rPr lang="ru-RU" smtClean="0"/>
              <a:pPr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F1774-9BEB-4DCA-BA69-4DFA0454D001}" type="datetime1">
              <a:rPr lang="ru-RU" smtClean="0"/>
              <a:pPr/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1E226-9703-4E5E-A251-9FFCE3959389}" type="datetime1">
              <a:rPr lang="ru-RU" smtClean="0"/>
              <a:pPr/>
              <a:t>15.11.2022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B3CE3-F996-45D5-9FB8-E013683176AD}" type="datetime1">
              <a:rPr lang="ru-RU" smtClean="0"/>
              <a:pPr/>
              <a:t>15.11.2022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C4D5A-F5A3-43CF-9A5C-2FD69BD7103D}" type="datetime1">
              <a:rPr lang="ru-RU" smtClean="0"/>
              <a:pPr/>
              <a:t>15.11.2022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D296D-BFC0-490B-80F9-0ED4ED82E773}" type="datetime1">
              <a:rPr lang="ru-RU" smtClean="0"/>
              <a:pPr/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59565-F75B-4BB2-BA18-194CB94C9BB3}" type="datetime1">
              <a:rPr lang="ru-RU" smtClean="0"/>
              <a:pPr/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EFA0140-EFDD-4219-9B8C-B7C8BD41AE23}" type="datetime1">
              <a:rPr lang="ru-RU" smtClean="0"/>
              <a:pPr/>
              <a:t>15.11.2022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hdr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701183"/>
            <a:ext cx="8429684" cy="2517716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0000FF"/>
                </a:solidFill>
                <a:effectLst/>
                <a:latin typeface="+mn-lt"/>
              </a:rPr>
              <a:t/>
            </a:r>
            <a:br>
              <a:rPr lang="ru-RU" sz="3200" dirty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>бюджет</a:t>
            </a:r>
            <a:b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>Зиминского районного муниципального образования</a:t>
            </a:r>
            <a:b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>НА 2022-2024 ГОДЫ</a:t>
            </a:r>
            <a:endParaRPr lang="ru-RU" sz="3200" dirty="0">
              <a:solidFill>
                <a:srgbClr val="0000FF"/>
              </a:solidFill>
              <a:effectLst/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6453336"/>
            <a:ext cx="8458200" cy="404664"/>
          </a:xfrm>
        </p:spPr>
        <p:txBody>
          <a:bodyPr>
            <a:norm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Финансовое управление Зиминского района</a:t>
            </a:r>
            <a:endParaRPr lang="ru-RU" sz="1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http://www.vseflagi.ru/upload/symbolics/coa/normal/irkutskaya/ziminskiy_co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7202"/>
            <a:ext cx="1152128" cy="147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78261" y="4797152"/>
            <a:ext cx="8429684" cy="1082968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800" b="1" kern="1200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/>
            </a:r>
            <a:b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к решению </a:t>
            </a: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думы Зиминского муниципального района</a:t>
            </a:r>
          </a:p>
          <a:p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«О </a:t>
            </a:r>
            <a:r>
              <a:rPr lang="ru-RU" sz="1600" dirty="0" err="1" smtClean="0">
                <a:solidFill>
                  <a:srgbClr val="0000FF"/>
                </a:solidFill>
                <a:effectLst/>
                <a:latin typeface="+mn-lt"/>
              </a:rPr>
              <a:t>бюджетЕ</a:t>
            </a: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 </a:t>
            </a:r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Зиминского районного</a:t>
            </a:r>
          </a:p>
          <a:p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муниципального образования на </a:t>
            </a: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2022 </a:t>
            </a:r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год </a:t>
            </a:r>
          </a:p>
          <a:p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и на плановый период </a:t>
            </a: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2023 </a:t>
            </a:r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и </a:t>
            </a: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2024 годов»</a:t>
            </a:r>
            <a:endParaRPr lang="ru-RU" sz="1600" dirty="0">
              <a:solidFill>
                <a:srgbClr val="0000FF"/>
              </a:solidFill>
              <a:effectLst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17483785"/>
              </p:ext>
            </p:extLst>
          </p:nvPr>
        </p:nvGraphicFramePr>
        <p:xfrm>
          <a:off x="142844" y="928670"/>
          <a:ext cx="8794503" cy="5765341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214974"/>
                <a:gridCol w="928694"/>
                <a:gridCol w="785818"/>
                <a:gridCol w="928694"/>
                <a:gridCol w="936323"/>
              </a:tblGrid>
              <a:tr h="520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Сумма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роста/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снижения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роста/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снижения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869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ВСЕГО,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из них: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706 310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653 125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-53 185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-7,5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923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НАЛОГОВЫЕ ДОХОДЫ, в том числе:</a:t>
                      </a:r>
                      <a:endParaRPr lang="ru-RU" sz="12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67 948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68 976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1 028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1,5</a:t>
                      </a:r>
                    </a:p>
                  </a:txBody>
                  <a:tcPr marL="40727" marR="40727" marT="0" marB="0" anchor="ctr"/>
                </a:tc>
              </a:tr>
              <a:tr h="1577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53 642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54 773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1 131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2,1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392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Акцизы по подакцизным товарам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5 488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5 603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115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2,1</a:t>
                      </a:r>
                    </a:p>
                  </a:txBody>
                  <a:tcPr marL="40727" marR="40727" marT="0" marB="0" anchor="ctr"/>
                </a:tc>
              </a:tr>
              <a:tr h="3423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4 500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4 100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-400</a:t>
                      </a:r>
                      <a:endParaRPr lang="ru-RU" sz="1200" b="1" i="0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-8,9</a:t>
                      </a:r>
                      <a:endParaRPr lang="ru-RU" sz="1200" b="1" i="0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718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Единый налог на вмененный доход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940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500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-440</a:t>
                      </a:r>
                      <a:endParaRPr lang="ru-RU" sz="1200" b="1" i="0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-46,8</a:t>
                      </a:r>
                      <a:endParaRPr lang="ru-RU" sz="1200" b="1" i="0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407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Единый сельскохозяйственный налог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1 250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1 500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250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20,0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954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Налог, взимаемый</a:t>
                      </a: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в связи с применением патентной системы налогообложения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2 100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2 500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400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19,0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67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Государственная пошлина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-28</a:t>
                      </a:r>
                      <a:endParaRPr lang="ru-RU" sz="1200" b="1" i="0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-100</a:t>
                      </a:r>
                      <a:endParaRPr lang="ru-RU" sz="1200" b="1" i="0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112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НЕНАЛОГОВЫЕ ДОХОДЫ, в том числе:</a:t>
                      </a:r>
                      <a:endParaRPr lang="ru-RU" sz="12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12 047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11 084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-963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-8,0</a:t>
                      </a:r>
                    </a:p>
                  </a:txBody>
                  <a:tcPr marL="40727" marR="40727" marT="0" marB="0" anchor="ctr"/>
                </a:tc>
              </a:tr>
              <a:tr h="1792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Арендная</a:t>
                      </a: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плата за земельные участки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2 000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2 000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40727" marR="40727" marT="0" marB="0" anchor="ctr"/>
                </a:tc>
              </a:tr>
              <a:tr h="2196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Прочие поступления от использования имущества, продажи имущества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238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-238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-100,0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5,8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Доходы от оказания платных услуг и компенсации затрат государства, из</a:t>
                      </a: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них: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7 434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8 029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595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8,0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- </a:t>
                      </a: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услуги </a:t>
                      </a: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централизованной бухгалтерии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1 910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1 910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- </a:t>
                      </a: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родительская плата дошкольных учреждений 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5 286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5 939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653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12,4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- услуги муниципальных учреждений культуры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230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180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-50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-21,7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 прочие доходы 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-8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-100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Доходы от продажи имущества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804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500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-304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-37,8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1 518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500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-1 018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-67,1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-100,0</a:t>
                      </a: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504" y="20083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ДИНАМИКА ПОСТУПЛЕНИЙ</a:t>
            </a:r>
          </a:p>
          <a:p>
            <a:pPr algn="ctr"/>
            <a:r>
              <a:rPr lang="ru-RU" sz="2000" b="1" dirty="0" smtClean="0">
                <a:ln/>
              </a:rPr>
              <a:t>НАЛОГОВЫХ И НЕНАЛОГОВЫХ ДОХОДОВ 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15272" y="571480"/>
            <a:ext cx="11997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/>
              <a:t>(тыс. рублей)</a:t>
            </a:r>
            <a:endParaRPr lang="ru-RU" sz="1400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01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37210521"/>
              </p:ext>
            </p:extLst>
          </p:nvPr>
        </p:nvGraphicFramePr>
        <p:xfrm>
          <a:off x="467544" y="707886"/>
          <a:ext cx="8890770" cy="6072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793" y="566478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93" y="19330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СТРУКТУРА БЕЗВОЗМЕЗДНЫХ ПОСТУПЛЕНИЙ В 2022 ГОДУ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86710" y="714356"/>
            <a:ext cx="11997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/>
              <a:t>(тыс. рублей)</a:t>
            </a:r>
            <a:endParaRPr lang="ru-RU" sz="1400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404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88868256"/>
              </p:ext>
            </p:extLst>
          </p:nvPr>
        </p:nvGraphicFramePr>
        <p:xfrm>
          <a:off x="-142908" y="1500174"/>
          <a:ext cx="4824536" cy="4071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51723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9258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СТРУКТУРА БЕЗВОЗМЕЗДНЫХ ПОСТУПЛЕНИЙ</a:t>
            </a:r>
          </a:p>
          <a:p>
            <a:pPr algn="ctr"/>
            <a:r>
              <a:rPr lang="ru-RU" sz="2000" b="1" dirty="0" smtClean="0">
                <a:ln/>
              </a:rPr>
              <a:t>В 2023, 2024 ГОДАХ</a:t>
            </a:r>
            <a:endParaRPr lang="ru-RU" sz="2000" b="1" dirty="0">
              <a:ln/>
            </a:endParaRPr>
          </a:p>
        </p:txBody>
      </p:sp>
      <p:graphicFrame>
        <p:nvGraphicFramePr>
          <p:cNvPr id="13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73736829"/>
              </p:ext>
            </p:extLst>
          </p:nvPr>
        </p:nvGraphicFramePr>
        <p:xfrm>
          <a:off x="4143372" y="1643050"/>
          <a:ext cx="5544616" cy="404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"/>
          <p:cNvSpPr txBox="1"/>
          <p:nvPr/>
        </p:nvSpPr>
        <p:spPr>
          <a:xfrm>
            <a:off x="1547664" y="1016732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2023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6228184" y="1040370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2024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343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5301208"/>
            <a:ext cx="9144000" cy="15567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b="1" dirty="0"/>
          </a:p>
        </p:txBody>
      </p:sp>
      <p:sp>
        <p:nvSpPr>
          <p:cNvPr id="7" name="Дата 2"/>
          <p:cNvSpPr>
            <a:spLocks noGrp="1"/>
          </p:cNvSpPr>
          <p:nvPr>
            <p:ph type="dt" sz="half" idx="10"/>
          </p:nvPr>
        </p:nvSpPr>
        <p:spPr>
          <a:xfrm>
            <a:off x="5072066" y="6492875"/>
            <a:ext cx="2286000" cy="365125"/>
          </a:xfrm>
        </p:spPr>
        <p:txBody>
          <a:bodyPr/>
          <a:lstStyle/>
          <a:p>
            <a:fld id="{4C378FFA-0BD4-45AA-A1B1-F7511C3C856B}" type="datetime1">
              <a:rPr lang="ru-RU" smtClean="0"/>
              <a:pPr/>
              <a:t>15.11.2022</a:t>
            </a:fld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858000" y="6492875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292565559"/>
              </p:ext>
            </p:extLst>
          </p:nvPr>
        </p:nvGraphicFramePr>
        <p:xfrm>
          <a:off x="0" y="836712"/>
          <a:ext cx="9144000" cy="5521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МЕЖБЮДЖЕТНЫЕ ТРАНСФЕРТЫ</a:t>
            </a:r>
          </a:p>
          <a:p>
            <a:pPr algn="ctr"/>
            <a:r>
              <a:rPr lang="ru-RU" sz="2000" b="1" dirty="0" smtClean="0">
                <a:ln/>
              </a:rPr>
              <a:t>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4143372" y="1071546"/>
            <a:ext cx="1071570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- 45 776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15272" y="42860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21" name="TextBox 6"/>
          <p:cNvSpPr txBox="1"/>
          <p:nvPr/>
        </p:nvSpPr>
        <p:spPr>
          <a:xfrm>
            <a:off x="5342308" y="3671131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83%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1428728" y="2071678"/>
            <a:ext cx="626412" cy="41031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18%</a:t>
            </a:r>
          </a:p>
        </p:txBody>
      </p:sp>
      <p:sp>
        <p:nvSpPr>
          <p:cNvPr id="26" name="TextBox 6"/>
          <p:cNvSpPr txBox="1"/>
          <p:nvPr/>
        </p:nvSpPr>
        <p:spPr>
          <a:xfrm>
            <a:off x="5214942" y="2500306"/>
            <a:ext cx="571504" cy="21002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17%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214414" y="1285860"/>
            <a:ext cx="1036398" cy="28020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621 803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3357554" y="2285992"/>
            <a:ext cx="715661" cy="221195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18%</a:t>
            </a:r>
            <a:endParaRPr lang="ru-RU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3214678" y="1357298"/>
            <a:ext cx="1036398" cy="28020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590 981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6"/>
          <p:cNvSpPr txBox="1"/>
          <p:nvPr/>
        </p:nvSpPr>
        <p:spPr>
          <a:xfrm>
            <a:off x="2285984" y="928670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-5,0</a:t>
            </a: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2143108" y="2000240"/>
            <a:ext cx="1073942" cy="54108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-9 358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2150546" y="3665107"/>
            <a:ext cx="1059906" cy="54108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-21 464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2214546" y="4071942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- 4,2</a:t>
            </a: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6"/>
          <p:cNvSpPr txBox="1"/>
          <p:nvPr/>
        </p:nvSpPr>
        <p:spPr>
          <a:xfrm>
            <a:off x="2285984" y="2357430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- 8,3</a:t>
            </a: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1"/>
          <p:cNvSpPr txBox="1"/>
          <p:nvPr/>
        </p:nvSpPr>
        <p:spPr>
          <a:xfrm>
            <a:off x="5143504" y="1500174"/>
            <a:ext cx="1036398" cy="28020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545 205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1"/>
          <p:cNvSpPr txBox="1"/>
          <p:nvPr/>
        </p:nvSpPr>
        <p:spPr>
          <a:xfrm>
            <a:off x="7000892" y="1500174"/>
            <a:ext cx="1036398" cy="28020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547 343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право 34"/>
          <p:cNvSpPr/>
          <p:nvPr/>
        </p:nvSpPr>
        <p:spPr>
          <a:xfrm>
            <a:off x="6143636" y="1285860"/>
            <a:ext cx="902920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2 138</a:t>
            </a:r>
          </a:p>
        </p:txBody>
      </p:sp>
      <p:sp>
        <p:nvSpPr>
          <p:cNvPr id="36" name="TextBox 6"/>
          <p:cNvSpPr txBox="1"/>
          <p:nvPr/>
        </p:nvSpPr>
        <p:spPr>
          <a:xfrm>
            <a:off x="7143768" y="2428868"/>
            <a:ext cx="571504" cy="32249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13%</a:t>
            </a:r>
          </a:p>
        </p:txBody>
      </p:sp>
      <p:sp>
        <p:nvSpPr>
          <p:cNvPr id="37" name="TextBox 6"/>
          <p:cNvSpPr txBox="1"/>
          <p:nvPr/>
        </p:nvSpPr>
        <p:spPr>
          <a:xfrm>
            <a:off x="6035469" y="2494757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-4,5</a:t>
            </a: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78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17483785"/>
              </p:ext>
            </p:extLst>
          </p:nvPr>
        </p:nvGraphicFramePr>
        <p:xfrm>
          <a:off x="142844" y="928670"/>
          <a:ext cx="8794503" cy="5314620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357850"/>
                <a:gridCol w="928694"/>
                <a:gridCol w="857256"/>
                <a:gridCol w="857256"/>
                <a:gridCol w="793447"/>
              </a:tblGrid>
              <a:tr h="520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Целевые МБТ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2023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2024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869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ВСЕГО,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из них: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509 439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487 975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453 591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459 880</a:t>
                      </a:r>
                    </a:p>
                  </a:txBody>
                  <a:tcPr marL="40727" marR="40727" marT="0" marB="0" anchor="ctr"/>
                </a:tc>
              </a:tr>
              <a:tr h="6210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Субвенции на обеспечение государственных гарантий реализации прав на получение общедоступного и бесплатного образования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283 368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334 159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332 586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332</a:t>
                      </a:r>
                      <a:r>
                        <a:rPr lang="ru-RU" sz="1400" b="1" i="0" baseline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585</a:t>
                      </a:r>
                      <a:endParaRPr lang="ru-RU" sz="1400" b="1" i="0" dirty="0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557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Субвенции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на выполнение </a:t>
                      </a:r>
                      <a:r>
                        <a:rPr lang="ru-RU" sz="1400" b="1" i="0" baseline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переданных государственных 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полномочий, полномочий РФ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10 504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111 982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94 305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94 185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557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Субсидия на</a:t>
                      </a:r>
                      <a:r>
                        <a:rPr kumimoji="0" lang="ru-RU" sz="1400" b="1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выравнивание уровня бюджетной обеспеченности </a:t>
                      </a:r>
                      <a:r>
                        <a:rPr kumimoji="0"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поселений 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89 550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i="0" dirty="0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i="0" dirty="0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i="0" dirty="0" smtClean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557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на поддержку отрасли культуры (комплектование книжных фондов)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104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104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104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505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на 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оплату стоимости набора продуктов питания для детей в оздоровительных лагерях с дневным пребыванием детей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664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755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636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636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789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Субсидия по обеспечению бесплатным двухразовым питанием обучающихся с ограниченными возможностями здоровья в муниципальных общеобразовательных организациях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4 402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6 338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5 932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5 616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5016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Субсидия на обеспечение бесплатным питьевым молоком обучающихся 1 - 4 классов в муниципальных организациях</a:t>
                      </a:r>
                      <a:endParaRPr lang="ru-RU" sz="14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1 349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1 212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1 291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1 291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5016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на организацию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бесплатного горячего питания обучающихся в муниципальных организациях</a:t>
                      </a:r>
                      <a:endParaRPr lang="ru-RU" sz="14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11 321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11 403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11 472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11 799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504" y="20083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ЦЕЛЕВЫЕ МЕЖБЮДЖЕТНЫЕ ТРАНСФЕРТЫ 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86644" y="571480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01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35373244"/>
              </p:ext>
            </p:extLst>
          </p:nvPr>
        </p:nvGraphicFramePr>
        <p:xfrm>
          <a:off x="214282" y="1214422"/>
          <a:ext cx="8794503" cy="4692650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222044"/>
                <a:gridCol w="893115"/>
                <a:gridCol w="893115"/>
                <a:gridCol w="893115"/>
                <a:gridCol w="893114"/>
              </a:tblGrid>
              <a:tr h="5628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Целевые МБТ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2023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2024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405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ВСЕГО,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из них: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509 439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487 975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453 591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459 880</a:t>
                      </a:r>
                    </a:p>
                  </a:txBody>
                  <a:tcPr marL="40727" marR="40727" marT="0" marB="0" anchor="ctr"/>
                </a:tc>
              </a:tr>
              <a:tr h="4851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на приобретение средств обучения и воспитания (мебели для занятий в учебных классах)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177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851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на мероприятия по защите от негативного воздействия вод населения и объектов экономики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64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448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86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на приобретение школьных автобусов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2 632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286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Субсидии местным бюджетам на осуществление мероприятий по капитальному ремонту образовательных организаций</a:t>
                      </a:r>
                      <a:endParaRPr lang="ru-RU" sz="14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10 716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10 716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07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Субсидия на реализацию мероприятий перечня проектов народных инициатив</a:t>
                      </a:r>
                      <a:endParaRPr lang="ru-RU" sz="14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3 399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4 815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2 347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2 347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945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Субвенции на проведение Всероссийской переписи населения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147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5503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Субсидия на приобретение средств обучения и воспитания (оснащение</a:t>
                      </a:r>
                      <a:r>
                        <a:rPr kumimoji="0" lang="ru-RU" sz="1400" b="1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учебных кабинетов</a:t>
                      </a: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2 325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07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Субвенции бюджетам муниципальных образований на предоставление гражданам субсидий на оплату жилого помещения и коммунальных услуг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4 805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4 916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4 916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4 916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21429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ЦЕЛЕВЫЕ МЕЖБЮДЖЕТНЫЕ ТРАНСФЕРТЫ 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00958" y="785794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099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91908041"/>
              </p:ext>
            </p:extLst>
          </p:nvPr>
        </p:nvGraphicFramePr>
        <p:xfrm>
          <a:off x="214282" y="1085095"/>
          <a:ext cx="8715436" cy="5558615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222044"/>
                <a:gridCol w="893115"/>
                <a:gridCol w="893115"/>
                <a:gridCol w="893115"/>
                <a:gridCol w="814047"/>
              </a:tblGrid>
              <a:tr h="5874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Целевые МБТ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2023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2024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818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ВСЕГО,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из них: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509 439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487 975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453 591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459 880</a:t>
                      </a:r>
                    </a:p>
                  </a:txBody>
                  <a:tcPr marL="40727" marR="40727" marT="0" marB="0" anchor="ctr"/>
                </a:tc>
              </a:tr>
              <a:tr h="7682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Субсидии на мероприятия по сбору, транспортированию и утилизации (захоронению) твердых коммунальных отходов с несанкционированных мест размещения отходов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1 373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7682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Субсидии на приобретение спортивного оборудования и инвентаря для оснащения муниципальных организаций в сфере физической культуры и спорта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399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5121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Субсидии на реализацию программ по работе с детьми и молодежью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181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0243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Межбюджетные трансферты на ежемесячное денежное вознаграждение за классное руководство педагогическим работникам муниципальных общеобразовательных организаций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21 796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5121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Субвенции на осуществление полномочий по составлению (изменению) списков кандидатов в присяжные заседатели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0039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на реализацию мероприятий по соблюдению требований к антитеррористической защищенности объектов (территорий) муниципальных образовательных организаций в Иркутской области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3 767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21429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ЦЕЛЕВЫЕ МЕЖБЮДЖЕТНЫЕ ТРАНСФЕРТЫ 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00958" y="714356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099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0" y="1556792"/>
            <a:ext cx="3205020" cy="51454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681 617 </a:t>
            </a:r>
            <a:r>
              <a:rPr lang="ru-RU" sz="2400" b="1" dirty="0" smtClean="0"/>
              <a:t>тыс. руб.</a:t>
            </a:r>
            <a:r>
              <a:rPr lang="ru-RU" sz="2400" dirty="0" smtClean="0"/>
              <a:t>, </a:t>
            </a:r>
          </a:p>
          <a:p>
            <a:pPr marL="0" indent="0">
              <a:buNone/>
            </a:pPr>
            <a:r>
              <a:rPr lang="ru-RU" sz="2400" dirty="0" smtClean="0"/>
              <a:t>из них: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2400" dirty="0"/>
              <a:t>з</a:t>
            </a:r>
            <a:r>
              <a:rPr lang="ru-RU" sz="2400" dirty="0" smtClean="0"/>
              <a:t>а счет целевых средств - </a:t>
            </a:r>
          </a:p>
          <a:p>
            <a:pPr lvl="0">
              <a:buNone/>
            </a:pPr>
            <a:r>
              <a:rPr lang="ru-RU" sz="2400" b="1" dirty="0" smtClean="0"/>
              <a:t>     </a:t>
            </a:r>
            <a:r>
              <a:rPr lang="ru-RU" sz="2400" b="1" dirty="0" smtClean="0">
                <a:solidFill>
                  <a:srgbClr val="0000FF"/>
                </a:solidFill>
              </a:rPr>
              <a:t>487 975 </a:t>
            </a:r>
            <a:r>
              <a:rPr lang="ru-RU" sz="2400" b="1" dirty="0" smtClean="0"/>
              <a:t>тыс. руб.</a:t>
            </a:r>
            <a:endParaRPr lang="ru-RU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/>
              <a:t>за счет собственных средств - </a:t>
            </a:r>
          </a:p>
          <a:p>
            <a:pPr lvl="0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     193 642 </a:t>
            </a:r>
            <a:r>
              <a:rPr lang="ru-RU" sz="2400" b="1" dirty="0" smtClean="0"/>
              <a:t>тыс. руб. </a:t>
            </a:r>
          </a:p>
          <a:p>
            <a:pPr algn="ctr"/>
            <a:endParaRPr lang="ru-RU" sz="240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10645-F89B-4178-AB6D-39117E836B37}" type="datetime1">
              <a:rPr lang="ru-RU" smtClean="0"/>
              <a:pPr/>
              <a:t>15.11.2022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17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1325331747"/>
              </p:ext>
            </p:extLst>
          </p:nvPr>
        </p:nvGraphicFramePr>
        <p:xfrm>
          <a:off x="2627784" y="836712"/>
          <a:ext cx="633670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8864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000FF"/>
                </a:solidFill>
              </a:rPr>
              <a:t>РАСХОДЫ БЮДЖЕТА НА 2022 ГОД</a:t>
            </a:r>
            <a:endParaRPr lang="ru-RU" sz="24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560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323528" y="1174462"/>
            <a:ext cx="3534092" cy="2296756"/>
          </a:xfrm>
          <a:ln>
            <a:solidFill>
              <a:srgbClr val="0000FF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 smtClean="0">
                <a:solidFill>
                  <a:srgbClr val="0000FF"/>
                </a:solidFill>
              </a:rPr>
              <a:t>627 887 </a:t>
            </a:r>
            <a:r>
              <a:rPr lang="ru-RU" sz="1800" b="1" dirty="0" smtClean="0"/>
              <a:t>тыс. руб.</a:t>
            </a:r>
            <a:r>
              <a:rPr lang="ru-RU" sz="1800" dirty="0" smtClean="0"/>
              <a:t>, </a:t>
            </a:r>
          </a:p>
          <a:p>
            <a:pPr marL="0" indent="0">
              <a:buNone/>
            </a:pPr>
            <a:r>
              <a:rPr lang="ru-RU" sz="1800" dirty="0" smtClean="0"/>
              <a:t>из них: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dirty="0"/>
              <a:t>з</a:t>
            </a:r>
            <a:r>
              <a:rPr lang="ru-RU" sz="1800" dirty="0" smtClean="0"/>
              <a:t>а счет целевых средств</a:t>
            </a:r>
          </a:p>
          <a:p>
            <a:pPr lvl="0">
              <a:buNone/>
            </a:pPr>
            <a:r>
              <a:rPr lang="ru-RU" sz="1800" dirty="0" smtClean="0"/>
              <a:t>	–  </a:t>
            </a:r>
            <a:r>
              <a:rPr lang="ru-RU" sz="1800" b="1" dirty="0" smtClean="0">
                <a:solidFill>
                  <a:srgbClr val="0000FF"/>
                </a:solidFill>
              </a:rPr>
              <a:t>453 591 </a:t>
            </a:r>
            <a:r>
              <a:rPr lang="ru-RU" sz="1800" b="1" dirty="0" smtClean="0"/>
              <a:t>тыс. руб.</a:t>
            </a:r>
            <a:endParaRPr lang="ru-RU" sz="18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/>
              <a:t>за счет собственных средств – </a:t>
            </a:r>
            <a:r>
              <a:rPr lang="ru-RU" sz="1800" b="1" dirty="0" smtClean="0">
                <a:solidFill>
                  <a:srgbClr val="0000FF"/>
                </a:solidFill>
              </a:rPr>
              <a:t>174 296 </a:t>
            </a:r>
            <a:r>
              <a:rPr lang="ru-RU" sz="1800" b="1" dirty="0" smtClean="0"/>
              <a:t>тыс. руб. </a:t>
            </a:r>
          </a:p>
          <a:p>
            <a:pPr algn="ctr"/>
            <a:endParaRPr lang="ru-RU" sz="180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10645-F89B-4178-AB6D-39117E836B37}" type="datetime1">
              <a:rPr lang="ru-RU" smtClean="0"/>
              <a:pPr/>
              <a:t>15.11.2022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18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2198618176"/>
              </p:ext>
            </p:extLst>
          </p:nvPr>
        </p:nvGraphicFramePr>
        <p:xfrm>
          <a:off x="3707904" y="1035877"/>
          <a:ext cx="5140932" cy="3489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21215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400" b="1" dirty="0" smtClean="0">
                <a:ln/>
              </a:rPr>
              <a:t>РАСХОДЫ БЮДЖЕТА НА ПЛАНОВЫЙ ПЕРИОД</a:t>
            </a:r>
          </a:p>
          <a:p>
            <a:pPr algn="ctr"/>
            <a:r>
              <a:rPr lang="ru-RU" sz="2400" b="1" dirty="0" smtClean="0">
                <a:ln/>
              </a:rPr>
              <a:t>2023, 2024 ГОДЫ</a:t>
            </a:r>
            <a:endParaRPr lang="ru-RU" sz="2400" b="1" dirty="0">
              <a:ln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323528" y="3901480"/>
            <a:ext cx="3534092" cy="2515195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sz="1800" b="1" dirty="0" smtClean="0">
                <a:solidFill>
                  <a:srgbClr val="0000FF"/>
                </a:solidFill>
              </a:rPr>
              <a:t>632 468 </a:t>
            </a:r>
            <a:r>
              <a:rPr lang="ru-RU" sz="1800" b="1" dirty="0" smtClean="0"/>
              <a:t>тыс. руб.</a:t>
            </a:r>
            <a:r>
              <a:rPr lang="ru-RU" sz="1800" dirty="0" smtClean="0"/>
              <a:t>, </a:t>
            </a:r>
          </a:p>
          <a:p>
            <a:pPr marL="0" indent="0">
              <a:buFont typeface="Wingdings 2"/>
              <a:buNone/>
            </a:pPr>
            <a:r>
              <a:rPr lang="ru-RU" sz="1800" dirty="0" smtClean="0"/>
              <a:t>из них: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/>
              <a:t>за счет целевых средств</a:t>
            </a:r>
          </a:p>
          <a:p>
            <a:pPr>
              <a:buNone/>
            </a:pPr>
            <a:r>
              <a:rPr lang="ru-RU" sz="1800" dirty="0" smtClean="0"/>
              <a:t>       – </a:t>
            </a:r>
            <a:r>
              <a:rPr lang="ru-RU" sz="1800" b="1" dirty="0" smtClean="0">
                <a:solidFill>
                  <a:srgbClr val="0000FF"/>
                </a:solidFill>
              </a:rPr>
              <a:t>459 880 </a:t>
            </a:r>
            <a:r>
              <a:rPr lang="ru-RU" sz="1800" b="1" dirty="0" smtClean="0"/>
              <a:t>тыс. руб.</a:t>
            </a:r>
            <a:endParaRPr lang="ru-RU" sz="1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/>
              <a:t>за счет собственных средств – </a:t>
            </a:r>
            <a:r>
              <a:rPr lang="ru-RU" sz="1800" b="1" dirty="0" smtClean="0">
                <a:solidFill>
                  <a:srgbClr val="0000FF"/>
                </a:solidFill>
              </a:rPr>
              <a:t>172 588 </a:t>
            </a:r>
            <a:r>
              <a:rPr lang="ru-RU" sz="1800" b="1" dirty="0" smtClean="0"/>
              <a:t>тыс. руб. </a:t>
            </a:r>
          </a:p>
          <a:p>
            <a:pPr algn="ctr"/>
            <a:endParaRPr lang="ru-RU" sz="1800" dirty="0"/>
          </a:p>
        </p:txBody>
      </p:sp>
      <p:sp>
        <p:nvSpPr>
          <p:cNvPr id="10" name="TextBox 1"/>
          <p:cNvSpPr txBox="1"/>
          <p:nvPr/>
        </p:nvSpPr>
        <p:spPr>
          <a:xfrm>
            <a:off x="1115616" y="744200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2023 год</a:t>
            </a:r>
            <a:endParaRPr lang="ru-RU" sz="1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1034140" y="3471218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2024 год</a:t>
            </a:r>
            <a:endParaRPr lang="ru-RU" sz="1800" b="1" u="sn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3100489878"/>
              </p:ext>
            </p:extLst>
          </p:nvPr>
        </p:nvGraphicFramePr>
        <p:xfrm>
          <a:off x="3681538" y="3344348"/>
          <a:ext cx="5140932" cy="3489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4170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2"/>
          <p:cNvSpPr>
            <a:spLocks noGrp="1"/>
          </p:cNvSpPr>
          <p:nvPr>
            <p:ph idx="1"/>
          </p:nvPr>
        </p:nvSpPr>
        <p:spPr>
          <a:xfrm>
            <a:off x="72695" y="4941168"/>
            <a:ext cx="9071454" cy="464137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/>
              <a:t>На исполнение расходных обязательств:</a:t>
            </a:r>
          </a:p>
          <a:p>
            <a:pPr marL="0" indent="0" algn="ctr">
              <a:buNone/>
            </a:pPr>
            <a:r>
              <a:rPr lang="ru-RU" sz="2000" b="1" dirty="0" smtClean="0"/>
              <a:t>Потребность – </a:t>
            </a:r>
            <a:r>
              <a:rPr lang="ru-RU" sz="2000" b="1" dirty="0" smtClean="0">
                <a:solidFill>
                  <a:srgbClr val="0000FF"/>
                </a:solidFill>
              </a:rPr>
              <a:t>737 325 тыс. рублей</a:t>
            </a:r>
          </a:p>
          <a:p>
            <a:pPr marL="0" indent="0" algn="ctr">
              <a:buNone/>
            </a:pPr>
            <a:r>
              <a:rPr lang="ru-RU" sz="2000" b="1" dirty="0" smtClean="0"/>
              <a:t>Планируется – </a:t>
            </a:r>
            <a:r>
              <a:rPr lang="ru-RU" sz="2000" b="1" dirty="0" smtClean="0">
                <a:solidFill>
                  <a:srgbClr val="0000FF"/>
                </a:solidFill>
              </a:rPr>
              <a:t>681 617 тыс. рублей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Дефицит – 55 708 тыс. рублей</a:t>
            </a:r>
          </a:p>
          <a:p>
            <a:pPr marL="0" indent="0" algn="ctr">
              <a:buNone/>
            </a:pPr>
            <a:r>
              <a:rPr lang="ru-RU" sz="2000" b="1" dirty="0" smtClean="0"/>
              <a:t> </a:t>
            </a:r>
          </a:p>
          <a:p>
            <a:pPr algn="ctr"/>
            <a:endParaRPr lang="ru-RU" sz="200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10645-F89B-4178-AB6D-39117E836B37}" type="datetime1">
              <a:rPr lang="ru-RU" smtClean="0"/>
              <a:pPr/>
              <a:t>15.11.2022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18864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400" b="1" dirty="0" smtClean="0">
                <a:ln/>
              </a:rPr>
              <a:t>ПОТРЕБНОСТЬ БЮДЖЕТА НА 2022 ГОД</a:t>
            </a:r>
            <a:endParaRPr lang="ru-RU" sz="2400" b="1" dirty="0">
              <a:ln/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xmlns="" val="2544413639"/>
              </p:ext>
            </p:extLst>
          </p:nvPr>
        </p:nvGraphicFramePr>
        <p:xfrm>
          <a:off x="539552" y="764704"/>
          <a:ext cx="7992888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49962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42910" y="857232"/>
            <a:ext cx="8186766" cy="5286412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/>
              </a:buBlip>
            </a:pPr>
            <a:r>
              <a:rPr lang="ru-RU" sz="2000" b="1" dirty="0" smtClean="0"/>
              <a:t>Бюджетный кодекс Российской Федерации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/>
              </a:buBlip>
            </a:pPr>
            <a:r>
              <a:rPr lang="ru-RU" sz="2000" b="1" dirty="0" smtClean="0"/>
              <a:t>Федеральный закон от 06.10.2003 г. № 131-ФЗ «Об общих принципах организации местного самоуправления в Российской Федерации»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/>
              </a:buBlip>
            </a:pPr>
            <a:r>
              <a:rPr lang="ru-RU" sz="2000" b="1" dirty="0" smtClean="0"/>
              <a:t>Приказ Министерства финансов Российской Федерации от 06.06.2019 г. № 85н «</a:t>
            </a:r>
            <a:r>
              <a:rPr lang="ru-RU" sz="2000" b="1" dirty="0"/>
              <a:t>О Порядке формирования и применения кодов бюджетной классификации Российской Федерации, их структуре и принципах </a:t>
            </a:r>
            <a:r>
              <a:rPr lang="ru-RU" sz="2000" b="1" dirty="0" smtClean="0"/>
              <a:t>назначения»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/>
              </a:buBlip>
            </a:pPr>
            <a:r>
              <a:rPr lang="ru-RU" sz="2000" b="1" dirty="0" smtClean="0"/>
              <a:t>Закон Иркутской области от 22.10.2013 г. № 74-ОЗ «О межбюджетных трансфертах и нормативах отчислений в местные бюджеты»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/>
              </a:buBlip>
            </a:pPr>
            <a:r>
              <a:rPr lang="ru-RU" sz="2000" b="1" dirty="0" smtClean="0"/>
              <a:t>Устав Зиминского районного муниципального образования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/>
              </a:buBlip>
            </a:pPr>
            <a:r>
              <a:rPr lang="ru-RU" sz="2000" b="1" dirty="0" smtClean="0"/>
              <a:t>Положение о бюджетном процессе в Зиминском районном муниципальном образовании</a:t>
            </a:r>
          </a:p>
          <a:p>
            <a:pPr>
              <a:buBlip>
                <a:blip r:embed="rId3"/>
              </a:buBlip>
            </a:pPr>
            <a:endParaRPr lang="ru-RU" sz="2000" b="1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15.11.2022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Зиминский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332656"/>
            <a:ext cx="9144000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200" b="1" dirty="0" smtClean="0">
                <a:ln/>
                <a:solidFill>
                  <a:srgbClr val="0000FF"/>
                </a:solidFill>
              </a:rPr>
              <a:t>НОРМАТИВНО-ПРАВОВАЯ БАЗА</a:t>
            </a:r>
            <a:endParaRPr lang="ru-RU" sz="2200" b="1" dirty="0">
              <a:ln/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6468119"/>
              </p:ext>
            </p:extLst>
          </p:nvPr>
        </p:nvGraphicFramePr>
        <p:xfrm>
          <a:off x="525675" y="2906281"/>
          <a:ext cx="8262140" cy="3942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51723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326" y="11663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РАСПРЕДЕЛЕНИЕ РАСХОДОВ НА 2022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00034" y="571480"/>
            <a:ext cx="8215371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Объем </a:t>
            </a:r>
            <a:r>
              <a:rPr lang="ru-RU" b="1" dirty="0">
                <a:solidFill>
                  <a:srgbClr val="0000FF"/>
                </a:solidFill>
              </a:rPr>
              <a:t>программных расходов составит </a:t>
            </a:r>
            <a:r>
              <a:rPr lang="ru-RU" b="1" dirty="0" smtClean="0">
                <a:solidFill>
                  <a:srgbClr val="C00000"/>
                </a:solidFill>
              </a:rPr>
              <a:t>624 954 </a:t>
            </a:r>
            <a:r>
              <a:rPr lang="ru-RU" b="1" dirty="0" smtClean="0">
                <a:solidFill>
                  <a:srgbClr val="0000FF"/>
                </a:solidFill>
              </a:rPr>
              <a:t>тыс</a:t>
            </a:r>
            <a:r>
              <a:rPr lang="ru-RU" b="1" dirty="0">
                <a:solidFill>
                  <a:srgbClr val="0000FF"/>
                </a:solidFill>
              </a:rPr>
              <a:t>. </a:t>
            </a:r>
            <a:r>
              <a:rPr lang="ru-RU" b="1" dirty="0" smtClean="0">
                <a:solidFill>
                  <a:srgbClr val="0000FF"/>
                </a:solidFill>
              </a:rPr>
              <a:t>рублей:</a:t>
            </a:r>
          </a:p>
          <a:p>
            <a:pPr algn="ctr"/>
            <a:r>
              <a:rPr lang="ru-RU" sz="1400" dirty="0" smtClean="0"/>
              <a:t>16 </a:t>
            </a:r>
            <a:r>
              <a:rPr lang="ru-RU" sz="1400" dirty="0"/>
              <a:t>муниципальных программ в сфере образования, здравоохранения, социальной политики, культуры, спорта, экономики и другие</a:t>
            </a:r>
          </a:p>
          <a:p>
            <a:pPr algn="ctr"/>
            <a:r>
              <a:rPr lang="ru-RU" b="1" dirty="0">
                <a:solidFill>
                  <a:srgbClr val="0000FF"/>
                </a:solidFill>
              </a:rPr>
              <a:t>Объем </a:t>
            </a:r>
            <a:r>
              <a:rPr lang="ru-RU" b="1" dirty="0" smtClean="0">
                <a:solidFill>
                  <a:srgbClr val="0000FF"/>
                </a:solidFill>
              </a:rPr>
              <a:t>непрограммных </a:t>
            </a:r>
            <a:r>
              <a:rPr lang="ru-RU" b="1" dirty="0">
                <a:solidFill>
                  <a:srgbClr val="0000FF"/>
                </a:solidFill>
              </a:rPr>
              <a:t>расходов составит</a:t>
            </a:r>
            <a:r>
              <a:rPr lang="ru-RU" b="1" dirty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56 663 </a:t>
            </a:r>
            <a:r>
              <a:rPr lang="ru-RU" b="1" dirty="0" smtClean="0">
                <a:solidFill>
                  <a:srgbClr val="0000FF"/>
                </a:solidFill>
              </a:rPr>
              <a:t>тыс</a:t>
            </a:r>
            <a:r>
              <a:rPr lang="ru-RU" b="1" dirty="0">
                <a:solidFill>
                  <a:srgbClr val="0000FF"/>
                </a:solidFill>
              </a:rPr>
              <a:t>. </a:t>
            </a:r>
            <a:r>
              <a:rPr lang="ru-RU" b="1" dirty="0" smtClean="0">
                <a:solidFill>
                  <a:srgbClr val="0000FF"/>
                </a:solidFill>
              </a:rPr>
              <a:t>рублей, в том числе:</a:t>
            </a:r>
          </a:p>
          <a:p>
            <a:pPr algn="ctr"/>
            <a:r>
              <a:rPr lang="ru-RU" sz="1400" dirty="0" smtClean="0"/>
              <a:t>обеспечение </a:t>
            </a:r>
            <a:r>
              <a:rPr lang="ru-RU" sz="1400" dirty="0"/>
              <a:t>деятельности </a:t>
            </a:r>
            <a:r>
              <a:rPr lang="ru-RU" sz="1400" dirty="0" smtClean="0"/>
              <a:t>органов местного самоуправления,  расходы на содержание муниципального имущества, резервный фонд, выплата муниципальных пенсий, выплаты </a:t>
            </a:r>
            <a:r>
              <a:rPr lang="ru-RU" sz="1400" dirty="0"/>
              <a:t>гражданам удостоенным почетного звания «Почетный гражданин ЗРМО», премирование физических лиц за достижения в области культуры, искусства, образования, науки, в иных областях, </a:t>
            </a:r>
            <a:r>
              <a:rPr lang="ru-RU" sz="1400" dirty="0" smtClean="0"/>
              <a:t>исполнение </a:t>
            </a:r>
            <a:r>
              <a:rPr lang="ru-RU" sz="1400" dirty="0"/>
              <a:t>государственных полномочий</a:t>
            </a:r>
          </a:p>
        </p:txBody>
      </p:sp>
    </p:spTree>
    <p:extLst>
      <p:ext uri="{BB962C8B-B14F-4D97-AF65-F5344CB8AC3E}">
        <p14:creationId xmlns:p14="http://schemas.microsoft.com/office/powerpoint/2010/main" xmlns="" val="204115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68288789"/>
              </p:ext>
            </p:extLst>
          </p:nvPr>
        </p:nvGraphicFramePr>
        <p:xfrm>
          <a:off x="323528" y="764704"/>
          <a:ext cx="8534752" cy="5885669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462918"/>
                <a:gridCol w="1071570"/>
                <a:gridCol w="1000132"/>
                <a:gridCol w="1000132"/>
              </a:tblGrid>
              <a:tr h="3068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муниципальной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программы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737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624 954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575 866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570 907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1813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образования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443 332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412 973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413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 760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1746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</a:t>
                      </a:r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культуры в Зиминском </a:t>
                      </a:r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районе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14 335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14 448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14 339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243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Оказание содействия по сохранению и улучшению здоровья населения Зиминского района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232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232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232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Доступная среда для инвалидов и маломобильных групп населения в Зиминском районе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536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Профилактика правонарушений в Зиминском районе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546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546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546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143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физической культуры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 и</a:t>
                      </a:r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 спорта в Зиминском  районе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7 798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7 788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4 288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476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</a:t>
                      </a:r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инженерной инфраструктуры и дорожного хозяйства на территории Зиминского </a:t>
                      </a:r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района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6 313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6 584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7 054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18216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Охрана окружающей среды в Зиминском районе </a:t>
                      </a: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1 766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420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18732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Безопасность в Зиминском районе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4 038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3 547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3 547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1318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Экономическое развитие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Актуализация документов территориального планирования и градостроительного зонирования муниципальных образований Зиминского района Иркутской области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420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8950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Охрана труда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434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Управление муниципальными финансами Зиминского районного муниципального образования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144 416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124 640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117 513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118273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Молодежь Зиминского района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52578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Здоровое поколение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Профилактика терроризма и экстремизма, а также минимизация и (или) ликвидация последствий их проявлений на территории Зиминского района»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1 000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3 930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8 588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5" y="14689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 smtClean="0">
                <a:ln/>
              </a:rPr>
              <a:t>РЕАЛИЗАЦИЯ МУНИЦИПАЛЬНЫХ ПРОГРАММ</a:t>
            </a:r>
          </a:p>
          <a:p>
            <a:pPr algn="ctr"/>
            <a:r>
              <a:rPr lang="ru-RU" b="1" dirty="0" smtClean="0">
                <a:ln/>
              </a:rPr>
              <a:t>НА 2022-2024 ГОДЫ</a:t>
            </a:r>
            <a:endParaRPr lang="ru-RU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53464" y="400110"/>
            <a:ext cx="13475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/>
              <a:t>(тыс. рублей)</a:t>
            </a:r>
            <a:endParaRPr lang="ru-RU" sz="1600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095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97870059"/>
              </p:ext>
            </p:extLst>
          </p:nvPr>
        </p:nvGraphicFramePr>
        <p:xfrm>
          <a:off x="428596" y="1071546"/>
          <a:ext cx="8463314" cy="4397041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462918"/>
                <a:gridCol w="1000132"/>
                <a:gridCol w="1071570"/>
                <a:gridCol w="928694"/>
              </a:tblGrid>
              <a:tr h="3571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2023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2024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737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56 663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48 395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53 871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1813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Обеспечение деятельности органов местного самоуправления муниципального образования Зиминского района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46 916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38 695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44 170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79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Резервные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фонды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187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Выплаты ежемесячных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доплат к трудовой пенсии лицам,  замещавшим муниципальные должности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3 500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4 000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4 000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102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Выплаты почетным гражданам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730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Премирование физических лиц за достижения в области культуры, искусства, образования, науки, в иных областях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1854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Владение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, пользование и распоряжение муниципальным имуществом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502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Осуществление государственных полномочий по предоставлению гражданам субсидий на оплату жилых помещений и коммунальных услуг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4 916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4 916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4 916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502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Межбюджетные трансферты, передаваемые бюджетам сельских поселений из бюджетов муниципальных районов на осуществление части полномочий по решению вопросов местного значения в соответствии с заключенными соглашениями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397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182" y="260648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НЕПРОГРАММНЫЕ РАСХОДЫ НА 2022-2024 ГОДЫ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52320" y="660758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367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715272" y="428604"/>
            <a:ext cx="9750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/>
              <a:t>(тыс.руб.)</a:t>
            </a:r>
            <a:endParaRPr lang="ru-RU" sz="1400" b="1" dirty="0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857232"/>
          <a:ext cx="4932040" cy="5452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428114300"/>
              </p:ext>
            </p:extLst>
          </p:nvPr>
        </p:nvGraphicFramePr>
        <p:xfrm>
          <a:off x="0" y="714356"/>
          <a:ext cx="8945619" cy="6038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142852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 smtClean="0">
                <a:ln/>
              </a:rPr>
              <a:t>РАСПРЕДЕЛЕНИЕ РАСХОДОВ ПО ФУНКЦИОНАЛЬНОЙ СТРУКТУРЕ</a:t>
            </a:r>
          </a:p>
          <a:p>
            <a:pPr algn="ctr"/>
            <a:r>
              <a:rPr lang="ru-RU" b="1" dirty="0" smtClean="0">
                <a:ln/>
              </a:rPr>
              <a:t>НА 2022 ГОД</a:t>
            </a:r>
          </a:p>
          <a:p>
            <a:pPr algn="ctr"/>
            <a:endParaRPr lang="ru-RU" b="1" dirty="0">
              <a:ln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24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3771197430"/>
              </p:ext>
            </p:extLst>
          </p:nvPr>
        </p:nvGraphicFramePr>
        <p:xfrm>
          <a:off x="285720" y="1000108"/>
          <a:ext cx="8501090" cy="5429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28572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 smtClean="0">
                <a:ln/>
              </a:rPr>
              <a:t>РАСПРЕДЕЛЕНИЕ РАСХОДОВ ПО ЭКОНОМИЧЕСКОЙ СТРУКТУРЕ</a:t>
            </a:r>
          </a:p>
          <a:p>
            <a:pPr algn="ctr"/>
            <a:r>
              <a:rPr lang="ru-RU" b="1" dirty="0" smtClean="0">
                <a:ln/>
              </a:rPr>
              <a:t>НА 2022 ГОД</a:t>
            </a:r>
          </a:p>
          <a:p>
            <a:pPr algn="ctr"/>
            <a:endParaRPr lang="ru-RU" b="1" dirty="0">
              <a:ln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0" y="21429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МУНИЦИПАЛЬНЫЙ ДОРОЖНЫЙ ФОНД </a:t>
            </a: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714348" y="3019267"/>
            <a:ext cx="7715304" cy="192190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lvl="0" algn="ctr"/>
            <a:r>
              <a:rPr lang="ru-RU" sz="2400" b="1" dirty="0" smtClean="0"/>
              <a:t>на осуществление полномочий в области использования автомобильных дорог и осуществление дорожной деятельности в отношении автомобильных дорог общего пользования местного значения муниципального района</a:t>
            </a:r>
          </a:p>
        </p:txBody>
      </p:sp>
      <p:sp>
        <p:nvSpPr>
          <p:cNvPr id="17" name="AutoShape 13"/>
          <p:cNvSpPr>
            <a:spLocks noChangeArrowheads="1"/>
          </p:cNvSpPr>
          <p:nvPr/>
        </p:nvSpPr>
        <p:spPr bwMode="auto">
          <a:xfrm>
            <a:off x="1750199" y="991828"/>
            <a:ext cx="5643602" cy="2016224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lvl="0" algn="ctr"/>
            <a:r>
              <a:rPr lang="ru-RU" sz="2400" b="1" dirty="0" smtClean="0">
                <a:solidFill>
                  <a:srgbClr val="0000FF"/>
                </a:solidFill>
              </a:rPr>
              <a:t>2022 год – 5 603 тыс. рублей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2023 </a:t>
            </a:r>
            <a:r>
              <a:rPr lang="ru-RU" sz="2400" b="1" dirty="0">
                <a:solidFill>
                  <a:srgbClr val="0000FF"/>
                </a:solidFill>
              </a:rPr>
              <a:t>год – </a:t>
            </a:r>
            <a:r>
              <a:rPr lang="ru-RU" sz="2400" b="1" dirty="0" smtClean="0">
                <a:solidFill>
                  <a:srgbClr val="0000FF"/>
                </a:solidFill>
              </a:rPr>
              <a:t>5 874 </a:t>
            </a:r>
            <a:r>
              <a:rPr lang="ru-RU" sz="2400" b="1" dirty="0">
                <a:solidFill>
                  <a:srgbClr val="0000FF"/>
                </a:solidFill>
              </a:rPr>
              <a:t>тыс. рублей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2024 </a:t>
            </a:r>
            <a:r>
              <a:rPr lang="ru-RU" sz="2400" b="1" dirty="0">
                <a:solidFill>
                  <a:srgbClr val="0000FF"/>
                </a:solidFill>
              </a:rPr>
              <a:t>год – </a:t>
            </a:r>
            <a:r>
              <a:rPr lang="ru-RU" sz="2400" b="1" dirty="0" smtClean="0">
                <a:solidFill>
                  <a:srgbClr val="0000FF"/>
                </a:solidFill>
              </a:rPr>
              <a:t>6 344 </a:t>
            </a:r>
            <a:r>
              <a:rPr lang="ru-RU" sz="2400" b="1" dirty="0">
                <a:solidFill>
                  <a:srgbClr val="0000FF"/>
                </a:solidFill>
              </a:rPr>
              <a:t>тыс. </a:t>
            </a:r>
            <a:r>
              <a:rPr lang="ru-RU" sz="2400" b="1" dirty="0" smtClean="0">
                <a:solidFill>
                  <a:srgbClr val="0000FF"/>
                </a:solidFill>
              </a:rPr>
              <a:t>рублей</a:t>
            </a:r>
          </a:p>
          <a:p>
            <a:pPr lvl="0" algn="ctr"/>
            <a:endParaRPr lang="ru-RU" b="1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5301208"/>
            <a:ext cx="9144000" cy="15567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b="1" dirty="0"/>
          </a:p>
        </p:txBody>
      </p:sp>
      <p:sp>
        <p:nvSpPr>
          <p:cNvPr id="7" name="Дата 2"/>
          <p:cNvSpPr>
            <a:spLocks noGrp="1"/>
          </p:cNvSpPr>
          <p:nvPr>
            <p:ph type="dt" sz="half" idx="10"/>
          </p:nvPr>
        </p:nvSpPr>
        <p:spPr>
          <a:xfrm>
            <a:off x="5072066" y="6492875"/>
            <a:ext cx="2286000" cy="365125"/>
          </a:xfrm>
        </p:spPr>
        <p:txBody>
          <a:bodyPr/>
          <a:lstStyle/>
          <a:p>
            <a:fld id="{4C378FFA-0BD4-45AA-A1B1-F7511C3C856B}" type="datetime1">
              <a:rPr lang="ru-RU" smtClean="0"/>
              <a:pPr/>
              <a:t>15.11.2022</a:t>
            </a:fld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858000" y="6492875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7450846"/>
              </p:ext>
            </p:extLst>
          </p:nvPr>
        </p:nvGraphicFramePr>
        <p:xfrm>
          <a:off x="0" y="766089"/>
          <a:ext cx="9144000" cy="5882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 smtClean="0">
                <a:ln/>
              </a:rPr>
              <a:t>МЕЖБЮДЖЕТНЫЕ ТРАНСФЕРТЫ</a:t>
            </a:r>
          </a:p>
          <a:p>
            <a:pPr algn="ctr"/>
            <a:r>
              <a:rPr lang="ru-RU" b="1" dirty="0" smtClean="0">
                <a:ln/>
              </a:rPr>
              <a:t>БЮДЖЕТАМ СЕЛЬСКИХ ПОСЕЛЕНИЙ НА ВЫРАВНИВАНИЕ БЮДЖЕТНОЙ ОБЕСПЕЧЕННОСТИ</a:t>
            </a:r>
            <a:endParaRPr lang="ru-RU" b="1" dirty="0">
              <a:ln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4214810" y="1785926"/>
            <a:ext cx="928694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- 17 958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643834" y="78579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21" name="TextBox 6"/>
          <p:cNvSpPr txBox="1"/>
          <p:nvPr/>
        </p:nvSpPr>
        <p:spPr>
          <a:xfrm>
            <a:off x="5286380" y="5000636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10%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1417073" y="2534025"/>
            <a:ext cx="626412" cy="50410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91%</a:t>
            </a:r>
          </a:p>
        </p:txBody>
      </p:sp>
      <p:sp>
        <p:nvSpPr>
          <p:cNvPr id="26" name="TextBox 6"/>
          <p:cNvSpPr txBox="1"/>
          <p:nvPr/>
        </p:nvSpPr>
        <p:spPr>
          <a:xfrm>
            <a:off x="5298151" y="3100224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90%</a:t>
            </a:r>
          </a:p>
        </p:txBody>
      </p:sp>
      <p:sp>
        <p:nvSpPr>
          <p:cNvPr id="29" name="TextBox 6"/>
          <p:cNvSpPr txBox="1"/>
          <p:nvPr/>
        </p:nvSpPr>
        <p:spPr>
          <a:xfrm>
            <a:off x="7143768" y="3214686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89%</a:t>
            </a:r>
          </a:p>
        </p:txBody>
      </p:sp>
      <p:sp>
        <p:nvSpPr>
          <p:cNvPr id="16" name="TextBox 6"/>
          <p:cNvSpPr txBox="1"/>
          <p:nvPr/>
        </p:nvSpPr>
        <p:spPr>
          <a:xfrm>
            <a:off x="3357554" y="2786058"/>
            <a:ext cx="642942" cy="35719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90%</a:t>
            </a:r>
            <a:endParaRPr lang="ru-RU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6929454" y="1785926"/>
            <a:ext cx="1025043" cy="29864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92 816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4143372" y="3500438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-17,6</a:t>
            </a: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2183735" y="3244403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+12,0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трелка вправо 31"/>
          <p:cNvSpPr/>
          <p:nvPr/>
        </p:nvSpPr>
        <p:spPr>
          <a:xfrm>
            <a:off x="2214546" y="4714884"/>
            <a:ext cx="79094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-1 247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трелка вправо 32"/>
          <p:cNvSpPr/>
          <p:nvPr/>
        </p:nvSpPr>
        <p:spPr>
          <a:xfrm>
            <a:off x="4109973" y="4686988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- 281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трелка вправо 33"/>
          <p:cNvSpPr/>
          <p:nvPr/>
        </p:nvSpPr>
        <p:spPr>
          <a:xfrm>
            <a:off x="6106666" y="4676978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+623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6"/>
          <p:cNvSpPr txBox="1"/>
          <p:nvPr/>
        </p:nvSpPr>
        <p:spPr>
          <a:xfrm>
            <a:off x="2214546" y="5143512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-11,2</a:t>
            </a: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6"/>
          <p:cNvSpPr txBox="1"/>
          <p:nvPr/>
        </p:nvSpPr>
        <p:spPr>
          <a:xfrm>
            <a:off x="4183732" y="5082192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-2,8</a:t>
            </a: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6"/>
          <p:cNvSpPr txBox="1"/>
          <p:nvPr/>
        </p:nvSpPr>
        <p:spPr>
          <a:xfrm>
            <a:off x="6132353" y="5115275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+ 6,5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161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15.11.2022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19800" y="6368156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27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160358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200" b="1" dirty="0" smtClean="0">
                <a:ln/>
              </a:rPr>
              <a:t>МЕЖБЮДЖЕТНЫЕ ТРАНСФЕРТЫ</a:t>
            </a:r>
          </a:p>
          <a:p>
            <a:pPr algn="ctr"/>
            <a:r>
              <a:rPr lang="ru-RU" sz="2200" b="1" dirty="0" smtClean="0">
                <a:ln/>
              </a:rPr>
              <a:t>БЮДЖЕТАМ СЕЛЬСКИХ ПОСЕЛЕНИЙ</a:t>
            </a:r>
          </a:p>
          <a:p>
            <a:pPr algn="ctr"/>
            <a:endParaRPr lang="ru-RU" sz="2200" b="1" dirty="0">
              <a:ln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1714488"/>
            <a:ext cx="38576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ctr"/>
            <a:r>
              <a:rPr lang="ru-RU" sz="1600" b="1" dirty="0" smtClean="0">
                <a:solidFill>
                  <a:srgbClr val="0000FF"/>
                </a:solidFill>
              </a:rPr>
              <a:t>Субсидия на выравнивание уровня бюджетной обеспеченности поселений Иркутской области, входящих в состав муниципального района Иркутской области</a:t>
            </a:r>
          </a:p>
          <a:p>
            <a:pPr lvl="0" algn="ctr" fontAlgn="ctr"/>
            <a:r>
              <a:rPr lang="ru-RU" sz="1600" dirty="0" smtClean="0">
                <a:solidFill>
                  <a:prstClr val="black"/>
                </a:solidFill>
              </a:rPr>
              <a:t>(распределение дотации согласно методике, утвержденной Законом Иркутской области № 74-ОЗ)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6314" y="1714488"/>
            <a:ext cx="40719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ctr"/>
            <a:r>
              <a:rPr lang="ru-RU" sz="1600" b="1" dirty="0" smtClean="0">
                <a:solidFill>
                  <a:srgbClr val="0000FF"/>
                </a:solidFill>
              </a:rPr>
              <a:t>Субвенция на осуществление областных государственных полномочий по расчету и предоставлению дотаций на выравнивание бюджетной обеспеченности поселений, входящих в состав муниципального района Иркутской области</a:t>
            </a:r>
          </a:p>
          <a:p>
            <a:pPr lvl="0" algn="ctr" fontAlgn="ctr"/>
            <a:r>
              <a:rPr lang="ru-RU" sz="1600" dirty="0" smtClean="0">
                <a:solidFill>
                  <a:prstClr val="black"/>
                </a:solidFill>
              </a:rPr>
              <a:t>(распределение дотации согласно методике, утверждаемой Решением Думы )</a:t>
            </a:r>
            <a:endParaRPr lang="ru-RU" sz="1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4429132"/>
            <a:ext cx="35719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600" b="1" dirty="0" smtClean="0">
                <a:solidFill>
                  <a:srgbClr val="C00000"/>
                </a:solidFill>
              </a:rPr>
              <a:t>Иные межбюджетные трансферты, в целях обеспечения сбалансированности бюджетов</a:t>
            </a:r>
          </a:p>
          <a:p>
            <a:pPr algn="ctr" fontAlgn="ctr"/>
            <a:r>
              <a:rPr lang="ru-RU" sz="1600" dirty="0" smtClean="0">
                <a:solidFill>
                  <a:prstClr val="black"/>
                </a:solidFill>
              </a:rPr>
              <a:t>(распределение дотации согласно методике, утверждаемой Решением Думы )</a:t>
            </a:r>
            <a:endParaRPr lang="ru-RU" sz="1600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14876" y="4429132"/>
            <a:ext cx="38576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ctr"/>
            <a:r>
              <a:rPr lang="ru-RU" sz="1600" b="1" dirty="0" smtClean="0">
                <a:solidFill>
                  <a:srgbClr val="C00000"/>
                </a:solidFill>
              </a:rPr>
              <a:t>Дотация на выравнивание уровня бюджетной обеспеченности поселений </a:t>
            </a:r>
            <a:r>
              <a:rPr lang="ru-RU" sz="1600" dirty="0" smtClean="0">
                <a:solidFill>
                  <a:prstClr val="black"/>
                </a:solidFill>
              </a:rPr>
              <a:t>(распределение дотации согласно методике, утвержденной Законом Иркутской области № 74-ОЗ)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28728" y="1214422"/>
            <a:ext cx="1714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ctr"/>
            <a:r>
              <a:rPr lang="ru-RU" sz="1600" b="1" dirty="0" smtClean="0"/>
              <a:t>2021 ГОД</a:t>
            </a:r>
            <a:endParaRPr lang="ru-RU" sz="1600" dirty="0">
              <a:latin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857884" y="1214422"/>
            <a:ext cx="1714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ctr"/>
            <a:r>
              <a:rPr lang="ru-RU" sz="1600" b="1" dirty="0" smtClean="0"/>
              <a:t>2022 ГОД</a:t>
            </a:r>
            <a:endParaRPr lang="ru-RU" sz="1600" dirty="0">
              <a:latin typeface="Times New Roman" panose="02020603050405020304" pitchFamily="18" charset="0"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4071935" y="2428868"/>
            <a:ext cx="857256" cy="42862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3929058" y="4929198"/>
            <a:ext cx="857256" cy="42862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40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15.11.2022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19800" y="6368156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28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14282" y="21429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200" b="1" dirty="0" smtClean="0">
                <a:ln/>
              </a:rPr>
              <a:t>МЕЖБЮДЖЕТНЫЕ ТРАНСФЕРТЫ</a:t>
            </a:r>
          </a:p>
          <a:p>
            <a:pPr algn="ctr"/>
            <a:r>
              <a:rPr lang="ru-RU" sz="2200" b="1" dirty="0" smtClean="0">
                <a:ln/>
              </a:rPr>
              <a:t>БЮДЖЕТАМ СЕЛЬСКИХ ПОСЕЛЕНИЙ НА 2022- 2024 ГОДЫ</a:t>
            </a:r>
          </a:p>
          <a:p>
            <a:pPr algn="ctr"/>
            <a:endParaRPr lang="ru-RU" sz="2200" b="1" dirty="0">
              <a:ln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429520" y="857232"/>
            <a:ext cx="12173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</a:t>
            </a:r>
            <a:r>
              <a:rPr lang="ru-RU" sz="1400" dirty="0"/>
              <a:t>тыс. рублей)</a:t>
            </a:r>
            <a:endParaRPr lang="ru-RU" sz="1400" dirty="0">
              <a:ea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8001616"/>
              </p:ext>
            </p:extLst>
          </p:nvPr>
        </p:nvGraphicFramePr>
        <p:xfrm>
          <a:off x="327732" y="1298680"/>
          <a:ext cx="8459110" cy="482539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72566"/>
                <a:gridCol w="642942"/>
                <a:gridCol w="642942"/>
                <a:gridCol w="714380"/>
                <a:gridCol w="714380"/>
                <a:gridCol w="785818"/>
                <a:gridCol w="642942"/>
                <a:gridCol w="642942"/>
                <a:gridCol w="723619"/>
                <a:gridCol w="776579"/>
              </a:tblGrid>
              <a:tr h="224846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</a:rPr>
                        <a:t>МБТ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3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Всего</a:t>
                      </a:r>
                    </a:p>
                    <a:p>
                      <a:pPr algn="ctr" rtl="0" fontAlgn="ctr"/>
                      <a:r>
                        <a:rPr lang="ru-RU" sz="13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на 2022 </a:t>
                      </a:r>
                      <a:r>
                        <a:rPr lang="ru-RU" sz="1300" b="1" u="none" strike="noStrike" dirty="0">
                          <a:solidFill>
                            <a:srgbClr val="0000FF"/>
                          </a:solidFill>
                          <a:effectLst/>
                        </a:rPr>
                        <a:t>г.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</a:rPr>
                        <a:t>в том числе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3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Всего</a:t>
                      </a:r>
                    </a:p>
                    <a:p>
                      <a:pPr algn="ctr" rtl="0" fontAlgn="ctr"/>
                      <a:r>
                        <a:rPr lang="ru-RU" sz="13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на 2023 </a:t>
                      </a:r>
                      <a:r>
                        <a:rPr lang="ru-RU" sz="1300" b="1" u="none" strike="noStrike" dirty="0">
                          <a:solidFill>
                            <a:srgbClr val="0000FF"/>
                          </a:solidFill>
                          <a:effectLst/>
                        </a:rPr>
                        <a:t>г.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>
                          <a:effectLst/>
                        </a:rPr>
                        <a:t>в том числе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3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Всего</a:t>
                      </a:r>
                    </a:p>
                    <a:p>
                      <a:pPr algn="ctr" rtl="0" fontAlgn="ctr"/>
                      <a:r>
                        <a:rPr lang="ru-RU" sz="1300" b="1" u="none" strike="noStrike" dirty="0" smtClean="0">
                          <a:solidFill>
                            <a:srgbClr val="0000FF"/>
                          </a:solidFill>
                          <a:effectLst/>
                        </a:rPr>
                        <a:t>на 2024 г.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8894" marR="8894" marT="8894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</a:rPr>
                        <a:t>в том числе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4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 rtl="0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  <a:tc hMerge="1" vMerge="1">
                  <a:txBody>
                    <a:bodyPr/>
                    <a:lstStyle/>
                    <a:p>
                      <a:pPr algn="ctr" rtl="0" fontAlgn="ctr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 rtl="0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  <a:tc hMerge="1" vMerge="1">
                  <a:txBody>
                    <a:bodyPr/>
                    <a:lstStyle/>
                    <a:p>
                      <a:pPr algn="ctr" rtl="0" fontAlgn="ctr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>
                          <a:effectLst/>
                        </a:rPr>
                        <a:t>за счет собственных средств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</a:rPr>
                        <a:t>за счет средств областного бюджета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</a:tr>
              <a:tr h="10855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</a:rPr>
                        <a:t>за счет собственных средств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</a:rPr>
                        <a:t>за счет средств областного бюджета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</a:rPr>
                        <a:t>за счет собственных средств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u="none" strike="noStrike" dirty="0">
                          <a:effectLst/>
                        </a:rPr>
                        <a:t>за счет средств областного бюджета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894" marR="8894" marT="8894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3276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300" b="1" u="none" strike="noStrike" dirty="0" smtClean="0">
                          <a:effectLst/>
                        </a:rPr>
                        <a:t>ДОТАЦИИ</a:t>
                      </a:r>
                      <a:r>
                        <a:rPr lang="ru-RU" sz="1300" b="1" u="none" strike="noStrike" baseline="0" dirty="0" smtClean="0">
                          <a:effectLst/>
                        </a:rPr>
                        <a:t> НА ВЫРАВНИВАНИЕ БЮДЖЕТНОЙ ОБЕСПЕЧЕННОСТИ ПОСЕЛЕНИЙ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8894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110 271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9 908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100 363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92 313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8894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9 627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889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82 686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889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92 816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8894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10 250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889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82 566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8894" marB="0" anchor="b"/>
                </a:tc>
              </a:tr>
              <a:tr h="21123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МБТ, передаваемые бюджетам сельских поселений из бюджетов муниципальных районов на осуществление части полномочий по решению вопросов местного значения в соответствии с заключенными соглашениями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8894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398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398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8894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8894" marB="0" anchor="b"/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8894" marB="0" anchor="b"/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8894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8894" marB="0" anchor="b"/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8894" marB="0" anchor="b"/>
                </a:tc>
              </a:tr>
              <a:tr h="2255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300" b="1" u="none" strike="noStrike" dirty="0">
                          <a:solidFill>
                            <a:srgbClr val="0000FF"/>
                          </a:solidFill>
                          <a:effectLst/>
                        </a:rPr>
                        <a:t>ВСЕГО: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8894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110 669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9525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10 305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100 363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81 121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8894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9 627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889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82 686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889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92 816</a:t>
                      </a:r>
                      <a:endParaRPr lang="ru-RU" sz="13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8894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10 250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889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82 566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36000" marT="8894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4246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29</a:t>
            </a:fld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32240595"/>
              </p:ext>
            </p:extLst>
          </p:nvPr>
        </p:nvGraphicFramePr>
        <p:xfrm>
          <a:off x="410305" y="1268759"/>
          <a:ext cx="8323389" cy="4652152"/>
        </p:xfrm>
        <a:graphic>
          <a:graphicData uri="http://schemas.openxmlformats.org/drawingml/2006/table">
            <a:tbl>
              <a:tblPr/>
              <a:tblGrid>
                <a:gridCol w="3447315"/>
                <a:gridCol w="1271584"/>
                <a:gridCol w="1440160"/>
                <a:gridCol w="936104"/>
                <a:gridCol w="1228226"/>
              </a:tblGrid>
              <a:tr h="123154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 муниципального района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Бюджет на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2021 год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(принят на начало года)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Проект бюджета на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600" b="1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Разница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бюджета</a:t>
                      </a: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600" b="1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год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(принятого на начало года) и проекта бюджета на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600" b="1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1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48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ДОХОДЫ БЮДЖЕТА, в том числе:</a:t>
                      </a: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591 820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675 717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14,2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83 897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  <a:tr h="327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Собственные средства, в том числе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: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180 480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187 742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4,0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7 262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1431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- налоговые и неналоговые доходы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75 986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80</a:t>
                      </a:r>
                      <a:r>
                        <a:rPr lang="ru-RU" sz="1600" b="0" i="1" u="none" strike="noStrike" baseline="0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060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5,4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4 074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85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- финансовая помощь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99 879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103 006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3,1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3 127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Целевые средства, в том числе: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411 340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487 975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18,6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76 635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5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baseline="0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- ф</a:t>
                      </a:r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инансовая помощь поселениям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89 550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100 363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12,1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10 813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4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- прочие целевые средства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321</a:t>
                      </a:r>
                      <a:r>
                        <a:rPr lang="ru-RU" sz="1600" b="0" i="1" u="none" strike="noStrike" baseline="0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790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387 612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20,5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65 822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РАСХОДЫ БЮДЖЕТА</a:t>
                      </a: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595 020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681 617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14,6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86 597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  <a:tr h="369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ДЕФИЦИТ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C00000"/>
                          </a:solidFill>
                          <a:latin typeface="Times New Roman"/>
                        </a:rPr>
                        <a:t>-3 200</a:t>
                      </a:r>
                      <a:endParaRPr lang="ru-RU" sz="1600" b="1" i="0" u="none" strike="noStrike" dirty="0">
                        <a:solidFill>
                          <a:srgbClr val="C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C00000"/>
                          </a:solidFill>
                          <a:latin typeface="Times New Roman"/>
                        </a:rPr>
                        <a:t>-5 900</a:t>
                      </a:r>
                      <a:endParaRPr lang="ru-RU" sz="1600" b="1" i="0" u="none" strike="noStrike" dirty="0">
                        <a:solidFill>
                          <a:srgbClr val="C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C00000"/>
                          </a:solidFill>
                          <a:latin typeface="Times New Roman"/>
                        </a:rPr>
                        <a:t>84,4</a:t>
                      </a:r>
                      <a:endParaRPr lang="ru-RU" sz="1600" b="1" i="0" u="none" strike="noStrike" dirty="0">
                        <a:solidFill>
                          <a:srgbClr val="C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C00000"/>
                          </a:solidFill>
                          <a:latin typeface="Times New Roman"/>
                        </a:rPr>
                        <a:t>2</a:t>
                      </a:r>
                      <a:r>
                        <a:rPr lang="ru-RU" sz="1600" b="1" i="0" u="none" strike="noStrike" baseline="0" dirty="0" smtClean="0">
                          <a:solidFill>
                            <a:srgbClr val="C00000"/>
                          </a:solidFill>
                          <a:latin typeface="Times New Roman"/>
                        </a:rPr>
                        <a:t> 700</a:t>
                      </a:r>
                      <a:endParaRPr lang="ru-RU" sz="1600" b="1" i="0" u="none" strike="noStrike" dirty="0">
                        <a:solidFill>
                          <a:srgbClr val="C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7359613" y="826623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-214240" y="241848"/>
            <a:ext cx="9001000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dirty="0" smtClean="0">
                <a:ln/>
              </a:rPr>
              <a:t>Основные параметры и условия формирования бюджета на 2021, 2022 г.г.</a:t>
            </a:r>
          </a:p>
          <a:p>
            <a:pPr algn="ctr"/>
            <a:endParaRPr lang="ru-RU" sz="2800" b="1" dirty="0">
              <a:ln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19200"/>
            <a:ext cx="8507288" cy="4937760"/>
          </a:xfrm>
        </p:spPr>
        <p:txBody>
          <a:bodyPr>
            <a:normAutofit/>
          </a:bodyPr>
          <a:lstStyle/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15.11.2022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714348" y="1214422"/>
            <a:ext cx="7929618" cy="457203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 lvl="0" algn="ctr">
              <a:spcAft>
                <a:spcPts val="1800"/>
              </a:spcAft>
              <a:buClr>
                <a:srgbClr val="0000FF"/>
              </a:buClr>
              <a:buSzPct val="200000"/>
              <a:buFont typeface="Wingdings" pitchFamily="2" charset="2"/>
              <a:buChar char="ü"/>
            </a:pPr>
            <a:r>
              <a:rPr lang="ru-RU" sz="2400" b="1" dirty="0" smtClean="0"/>
              <a:t> Обеспечение сбалансированности бюджета – </a:t>
            </a:r>
            <a:r>
              <a:rPr lang="ru-RU" sz="2400" dirty="0" smtClean="0"/>
              <a:t>формирование </a:t>
            </a:r>
            <a:r>
              <a:rPr lang="ru-RU" sz="2400" dirty="0"/>
              <a:t>расходной части </a:t>
            </a:r>
            <a:r>
              <a:rPr lang="ru-RU" sz="2400" dirty="0" smtClean="0"/>
              <a:t>бюджета </a:t>
            </a:r>
            <a:r>
              <a:rPr lang="ru-RU" sz="2400" dirty="0"/>
              <a:t>исходя из реальных доходных </a:t>
            </a:r>
            <a:r>
              <a:rPr lang="ru-RU" sz="2400" dirty="0" smtClean="0"/>
              <a:t>источников</a:t>
            </a:r>
          </a:p>
          <a:p>
            <a:pPr lvl="0" algn="ctr">
              <a:spcAft>
                <a:spcPts val="1800"/>
              </a:spcAft>
              <a:buClr>
                <a:srgbClr val="0000FF"/>
              </a:buClr>
              <a:buSzPct val="200000"/>
              <a:buFont typeface="Wingdings" pitchFamily="2" charset="2"/>
              <a:buChar char="ü"/>
            </a:pPr>
            <a:r>
              <a:rPr lang="ru-RU" sz="2400" b="1" dirty="0" smtClean="0"/>
              <a:t>Оптимизация и повышение эффективности бюджетных расходов – </a:t>
            </a:r>
            <a:r>
              <a:rPr lang="ru-RU" sz="2400" dirty="0" smtClean="0"/>
              <a:t>недопущение необоснованного увеличения расходов бюджета, достижение наилучшего результата с использованием определенного бюджетом объема средств (результативности)</a:t>
            </a:r>
          </a:p>
          <a:p>
            <a:pPr lvl="0" algn="ctr">
              <a:spcAft>
                <a:spcPts val="1800"/>
              </a:spcAft>
              <a:buClr>
                <a:srgbClr val="0000FF"/>
              </a:buClr>
              <a:buSzPct val="200000"/>
              <a:buFont typeface="Wingdings" pitchFamily="2" charset="2"/>
              <a:buChar char="ü"/>
            </a:pPr>
            <a:r>
              <a:rPr lang="ru-RU" sz="2400" b="1" dirty="0" smtClean="0"/>
              <a:t>Безусловное исполнение принятых расходных обязательств</a:t>
            </a:r>
            <a:endParaRPr lang="ru-RU" sz="2400" dirty="0" smtClean="0"/>
          </a:p>
        </p:txBody>
      </p:sp>
      <p:sp>
        <p:nvSpPr>
          <p:cNvPr id="19" name="TextBox 18"/>
          <p:cNvSpPr txBox="1"/>
          <p:nvPr/>
        </p:nvSpPr>
        <p:spPr>
          <a:xfrm>
            <a:off x="0" y="26064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200" b="1" dirty="0" smtClean="0">
                <a:ln/>
                <a:solidFill>
                  <a:srgbClr val="0000FF"/>
                </a:solidFill>
              </a:rPr>
              <a:t>ОСНОВНЫЕ ПОДХОДЫ</a:t>
            </a:r>
          </a:p>
          <a:p>
            <a:pPr algn="ctr"/>
            <a:r>
              <a:rPr lang="ru-RU" sz="2200" b="1" dirty="0" smtClean="0">
                <a:ln/>
                <a:solidFill>
                  <a:srgbClr val="0000FF"/>
                </a:solidFill>
              </a:rPr>
              <a:t>К ФОРМИРОВАНИЮ ПРОЕКТА БЮДЖЕТА</a:t>
            </a:r>
            <a:endParaRPr lang="ru-RU" sz="2200" b="1" dirty="0">
              <a:ln/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318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30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2910" y="500042"/>
            <a:ext cx="8001056" cy="5488748"/>
          </a:xfrm>
          <a:prstGeom prst="rect">
            <a:avLst/>
          </a:prstGeom>
        </p:spPr>
      </p:pic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642910" y="5214950"/>
            <a:ext cx="7929618" cy="78581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 lvl="0" algn="ctr">
              <a:spcAft>
                <a:spcPts val="1800"/>
              </a:spcAft>
              <a:buClr>
                <a:srgbClr val="0000FF"/>
              </a:buClr>
              <a:buSzPct val="200000"/>
            </a:pPr>
            <a:r>
              <a:rPr lang="en-US" sz="2000" b="1" dirty="0" smtClean="0">
                <a:solidFill>
                  <a:srgbClr val="0000FF"/>
                </a:solidFill>
              </a:rPr>
              <a:t>http://www.rzima.ru/ </a:t>
            </a:r>
            <a:r>
              <a:rPr lang="ru-RU" sz="2000" b="1" dirty="0" smtClean="0"/>
              <a:t>Раздел – ФИНАНСЫ - Бюджет для граждан</a:t>
            </a: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58" y="1214422"/>
            <a:ext cx="8507288" cy="4937760"/>
          </a:xfrm>
        </p:spPr>
        <p:txBody>
          <a:bodyPr>
            <a:normAutofit/>
          </a:bodyPr>
          <a:lstStyle/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15.11.2022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785786" y="1214422"/>
            <a:ext cx="7929618" cy="478634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just">
              <a:spcAft>
                <a:spcPts val="1200"/>
              </a:spcAft>
              <a:buClr>
                <a:srgbClr val="0000FF"/>
              </a:buClr>
              <a:buFont typeface="Wingdings" pitchFamily="2" charset="2"/>
              <a:buChar char="Ø"/>
            </a:pPr>
            <a:r>
              <a:rPr lang="ru-RU" sz="2000" b="1" dirty="0" smtClean="0"/>
              <a:t> </a:t>
            </a:r>
            <a:r>
              <a:rPr lang="ru-RU" b="1" dirty="0" smtClean="0"/>
              <a:t>обеспечение деятельности муниципальных учреждений;</a:t>
            </a:r>
          </a:p>
          <a:p>
            <a:pPr algn="just">
              <a:spcAft>
                <a:spcPts val="1200"/>
              </a:spcAft>
              <a:buClr>
                <a:srgbClr val="0000FF"/>
              </a:buClr>
              <a:buFont typeface="Wingdings" pitchFamily="2" charset="2"/>
              <a:buChar char="Ø"/>
            </a:pPr>
            <a:r>
              <a:rPr lang="ru-RU" b="1" dirty="0" smtClean="0"/>
              <a:t> реализация мероприятий муниципальных программ, обеспечивающих достижение целевых показателей государственных программ и региональных проектов Иркутской области;</a:t>
            </a:r>
          </a:p>
          <a:p>
            <a:pPr algn="just">
              <a:spcAft>
                <a:spcPts val="1200"/>
              </a:spcAft>
              <a:buClr>
                <a:srgbClr val="0000FF"/>
              </a:buClr>
              <a:buFont typeface="Wingdings" pitchFamily="2" charset="2"/>
              <a:buChar char="Ø"/>
            </a:pPr>
            <a:r>
              <a:rPr lang="ru-RU" b="1" dirty="0" smtClean="0"/>
              <a:t> продолжение реализации курса, заложенного в майских Указах Президента Российской Федерации 2012 года, в части повышения оплаты труда отдельным категориям работников;</a:t>
            </a:r>
          </a:p>
          <a:p>
            <a:pPr algn="just">
              <a:spcAft>
                <a:spcPts val="1200"/>
              </a:spcAft>
              <a:buClr>
                <a:srgbClr val="0000FF"/>
              </a:buClr>
              <a:buFont typeface="Wingdings" pitchFamily="2" charset="2"/>
              <a:buChar char="Ø"/>
            </a:pPr>
            <a:r>
              <a:rPr lang="ru-RU" b="1" dirty="0" smtClean="0"/>
              <a:t> обеспечение работникам муниципальных учреждений уровня заработной платы не ниже установленного минимального размера оплаты труда; </a:t>
            </a:r>
          </a:p>
          <a:p>
            <a:pPr algn="just">
              <a:spcAft>
                <a:spcPts val="1200"/>
              </a:spcAft>
              <a:buClr>
                <a:srgbClr val="0000FF"/>
              </a:buClr>
              <a:buFont typeface="Wingdings" pitchFamily="2" charset="2"/>
              <a:buChar char="Ø"/>
            </a:pPr>
            <a:r>
              <a:rPr lang="ru-RU" b="1" dirty="0" smtClean="0"/>
              <a:t> обеспечение социальных гарантий и социальной защиты граждан, в отношении которых существуют расходные обязательства Зиминского районного муниципального образования;</a:t>
            </a:r>
          </a:p>
          <a:p>
            <a:pPr algn="just">
              <a:spcAft>
                <a:spcPts val="1200"/>
              </a:spcAft>
              <a:buClr>
                <a:srgbClr val="0000FF"/>
              </a:buClr>
              <a:buFont typeface="Wingdings" pitchFamily="2" charset="2"/>
              <a:buChar char="Ø"/>
            </a:pPr>
            <a:r>
              <a:rPr lang="ru-RU" b="1" dirty="0" smtClean="0"/>
              <a:t> обеспечение мероприятий, связанных с предупреждением и ликвидацией последствий чрезвычайных ситуаций.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0" y="28572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200" b="1" dirty="0" smtClean="0">
                <a:ln/>
                <a:solidFill>
                  <a:srgbClr val="0000FF"/>
                </a:solidFill>
              </a:rPr>
              <a:t>ОСНОВНЫЕ ПРИОРИТЕТЫ</a:t>
            </a:r>
          </a:p>
          <a:p>
            <a:pPr algn="ctr"/>
            <a:r>
              <a:rPr lang="ru-RU" sz="2200" b="1" dirty="0" smtClean="0">
                <a:ln/>
                <a:solidFill>
                  <a:srgbClr val="0000FF"/>
                </a:solidFill>
              </a:rPr>
              <a:t>ПРИ ФОРМИРОВАНИИ РАСХОДНОЙ ЧАСТИ</a:t>
            </a:r>
          </a:p>
        </p:txBody>
      </p:sp>
    </p:spTree>
    <p:extLst>
      <p:ext uri="{BB962C8B-B14F-4D97-AF65-F5344CB8AC3E}">
        <p14:creationId xmlns:p14="http://schemas.microsoft.com/office/powerpoint/2010/main" xmlns="" val="135318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15.11.2022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00760" y="6072206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286644" y="1214422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74906032"/>
              </p:ext>
            </p:extLst>
          </p:nvPr>
        </p:nvGraphicFramePr>
        <p:xfrm>
          <a:off x="571472" y="1643050"/>
          <a:ext cx="8147248" cy="4318625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3898776"/>
                <a:gridCol w="1440160"/>
                <a:gridCol w="1447674"/>
                <a:gridCol w="1360638"/>
              </a:tblGrid>
              <a:tr h="576627"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2022 год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2023 год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2024 год</a:t>
                      </a:r>
                      <a:endParaRPr lang="ru-RU" sz="2000" dirty="0"/>
                    </a:p>
                  </a:txBody>
                  <a:tcPr/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ДОХОДЫ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675 717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627 887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632 468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Налоговые и неналоговые</a:t>
                      </a:r>
                      <a:r>
                        <a:rPr lang="ru-RU" sz="2000" baseline="0" dirty="0" smtClean="0"/>
                        <a:t> доходы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80 060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82 315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85 125</a:t>
                      </a:r>
                      <a:endParaRPr lang="ru-RU" sz="2000" dirty="0"/>
                    </a:p>
                  </a:txBody>
                  <a:tcPr/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Безвозмездные поступления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595 657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545 572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547 343</a:t>
                      </a:r>
                      <a:endParaRPr lang="ru-RU" sz="2000" dirty="0"/>
                    </a:p>
                  </a:txBody>
                  <a:tcPr/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РАСХОДЫ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681 617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627 887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632 468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 </a:t>
                      </a:r>
                      <a:r>
                        <a:rPr lang="ru-RU" sz="2000" dirty="0" err="1" smtClean="0"/>
                        <a:t>т.ч</a:t>
                      </a:r>
                      <a:r>
                        <a:rPr lang="ru-RU" sz="2000" dirty="0" smtClean="0"/>
                        <a:t>. условно утвержденные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-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3 625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7 690</a:t>
                      </a:r>
                      <a:endParaRPr lang="ru-RU" sz="2000" dirty="0"/>
                    </a:p>
                  </a:txBody>
                  <a:tcPr/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3300"/>
                          </a:solidFill>
                        </a:rPr>
                        <a:t>ДЕФИЦИТ</a:t>
                      </a:r>
                      <a:endParaRPr lang="ru-RU" sz="2000" b="1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FF3300"/>
                          </a:solidFill>
                        </a:rPr>
                        <a:t>- 5 900</a:t>
                      </a:r>
                      <a:endParaRPr lang="ru-RU" sz="2000" b="1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FF3300"/>
                          </a:solidFill>
                        </a:rPr>
                        <a:t>0</a:t>
                      </a:r>
                      <a:endParaRPr lang="ru-RU" sz="2000" b="1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FF3300"/>
                          </a:solidFill>
                        </a:rPr>
                        <a:t>0</a:t>
                      </a:r>
                      <a:endParaRPr lang="ru-RU" sz="2000" b="1" dirty="0">
                        <a:solidFill>
                          <a:srgbClr val="FF3300"/>
                        </a:solidFill>
                      </a:endParaRPr>
                    </a:p>
                  </a:txBody>
                  <a:tcPr/>
                </a:tc>
              </a:tr>
              <a:tr h="4267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%</a:t>
                      </a:r>
                      <a:r>
                        <a:rPr lang="ru-RU" sz="2000" baseline="0" dirty="0" smtClean="0"/>
                        <a:t> </a:t>
                      </a:r>
                      <a:r>
                        <a:rPr lang="ru-RU" sz="2000" dirty="0" smtClean="0"/>
                        <a:t>дефицита</a:t>
                      </a:r>
                      <a:endParaRPr lang="ru-RU" sz="2000" b="0" dirty="0" smtClean="0"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/>
                        <a:t>7,4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sz="2000" dirty="0"/>
                    </a:p>
                  </a:txBody>
                  <a:tcPr/>
                </a:tc>
              </a:tr>
              <a:tr h="7549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</a:rPr>
                        <a:t>Верхний предел муниципального долга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5 900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5 900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</a:rPr>
                        <a:t>5 900</a:t>
                      </a:r>
                      <a:endParaRPr lang="ru-RU" sz="20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285728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200" b="1" dirty="0" smtClean="0">
                <a:ln/>
              </a:rPr>
              <a:t>ОСНОВНЫЕ ПАРАМЕТРЫ БЮДЖЕТА</a:t>
            </a:r>
          </a:p>
          <a:p>
            <a:pPr algn="ctr"/>
            <a:r>
              <a:rPr lang="ru-RU" sz="2200" b="1" dirty="0" smtClean="0">
                <a:ln/>
              </a:rPr>
              <a:t>МУНИЦИПАЛЬНОГО РАЙОНА</a:t>
            </a:r>
          </a:p>
          <a:p>
            <a:pPr algn="ctr"/>
            <a:r>
              <a:rPr lang="ru-RU" sz="2200" b="1" dirty="0" smtClean="0">
                <a:ln/>
              </a:rPr>
              <a:t>НА 2022-2024 гг.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69933649"/>
              </p:ext>
            </p:extLst>
          </p:nvPr>
        </p:nvGraphicFramePr>
        <p:xfrm>
          <a:off x="311720" y="707886"/>
          <a:ext cx="8629125" cy="5165481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124376"/>
                <a:gridCol w="1008112"/>
                <a:gridCol w="1152128"/>
                <a:gridCol w="1344509"/>
              </a:tblGrid>
              <a:tr h="344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2023-2024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44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34,25%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34,25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34,25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47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Акцизы по подакцизным товарам (продукции), производимым на территории РФ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0,074%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0,072%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0,072%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608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Налог,</a:t>
                      </a:r>
                      <a:r>
                        <a:rPr lang="ru-RU" sz="1600" b="1" baseline="0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взимаемый в связи с применением упрощенной системы налогообложения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33,45%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33,48%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33,48%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сельскохозяйственный налог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192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Арендная плата 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земельные участки, государственная собственность на которые не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разграничена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313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поступления от использования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реализации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земельных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участков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 smtClean="0">
                <a:ln/>
              </a:rPr>
              <a:t>НОРМАТИВЫ ОТЧИСЛЕНИЙ НАЛОГОВЫХ И НЕНАЛОГОВЫХ ДОХОДОВ</a:t>
            </a:r>
          </a:p>
          <a:p>
            <a:pPr algn="ctr"/>
            <a:r>
              <a:rPr lang="ru-RU" b="1" dirty="0" smtClean="0">
                <a:ln/>
              </a:rPr>
              <a:t>В БЮДЖЕТ МУНИЦИПАЛЬНОГО РАЙОНА</a:t>
            </a:r>
            <a:endParaRPr lang="ru-RU" b="1" dirty="0">
              <a:ln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155" y="1412776"/>
            <a:ext cx="8737690" cy="51602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2398" y="1928803"/>
            <a:ext cx="8708447" cy="57150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37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5301208"/>
            <a:ext cx="9144000" cy="15567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b="1" dirty="0"/>
          </a:p>
        </p:txBody>
      </p:sp>
      <p:sp>
        <p:nvSpPr>
          <p:cNvPr id="7" name="Дата 2"/>
          <p:cNvSpPr>
            <a:spLocks noGrp="1"/>
          </p:cNvSpPr>
          <p:nvPr>
            <p:ph type="dt" sz="half" idx="10"/>
          </p:nvPr>
        </p:nvSpPr>
        <p:spPr>
          <a:xfrm>
            <a:off x="5072066" y="6492875"/>
            <a:ext cx="2286000" cy="365125"/>
          </a:xfrm>
        </p:spPr>
        <p:txBody>
          <a:bodyPr/>
          <a:lstStyle/>
          <a:p>
            <a:fld id="{4C378FFA-0BD4-45AA-A1B1-F7511C3C856B}" type="datetime1">
              <a:rPr lang="ru-RU" smtClean="0"/>
              <a:pPr/>
              <a:t>15.11.2022</a:t>
            </a:fld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858000" y="6492875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7450846"/>
              </p:ext>
            </p:extLst>
          </p:nvPr>
        </p:nvGraphicFramePr>
        <p:xfrm>
          <a:off x="0" y="766089"/>
          <a:ext cx="9144000" cy="5882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ПОКАЗАТЕЛИ ДОХОДОВ</a:t>
            </a:r>
          </a:p>
          <a:p>
            <a:pPr algn="ctr"/>
            <a:r>
              <a:rPr lang="ru-RU" sz="2000" b="1" dirty="0" smtClean="0">
                <a:ln/>
              </a:rPr>
              <a:t>БЮДЖЕТА МУНИЦИПАЛЬНОГО РАЙОНА</a:t>
            </a:r>
            <a:endParaRPr lang="ru-RU" sz="2000" b="1" dirty="0">
              <a:ln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4071934" y="1571612"/>
            <a:ext cx="1090459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- 47 830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15272" y="42860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21" name="TextBox 6"/>
          <p:cNvSpPr txBox="1"/>
          <p:nvPr/>
        </p:nvSpPr>
        <p:spPr>
          <a:xfrm>
            <a:off x="5216716" y="4940077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13%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1428728" y="2928934"/>
            <a:ext cx="626412" cy="50410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89%</a:t>
            </a:r>
          </a:p>
        </p:txBody>
      </p:sp>
      <p:sp>
        <p:nvSpPr>
          <p:cNvPr id="26" name="TextBox 6"/>
          <p:cNvSpPr txBox="1"/>
          <p:nvPr/>
        </p:nvSpPr>
        <p:spPr>
          <a:xfrm>
            <a:off x="5298151" y="3100224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87%</a:t>
            </a:r>
          </a:p>
        </p:txBody>
      </p:sp>
      <p:sp>
        <p:nvSpPr>
          <p:cNvPr id="29" name="TextBox 6"/>
          <p:cNvSpPr txBox="1"/>
          <p:nvPr/>
        </p:nvSpPr>
        <p:spPr>
          <a:xfrm>
            <a:off x="7230795" y="3036959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86%</a:t>
            </a:r>
          </a:p>
        </p:txBody>
      </p:sp>
      <p:sp>
        <p:nvSpPr>
          <p:cNvPr id="16" name="TextBox 6"/>
          <p:cNvSpPr txBox="1"/>
          <p:nvPr/>
        </p:nvSpPr>
        <p:spPr>
          <a:xfrm>
            <a:off x="3357554" y="3000372"/>
            <a:ext cx="812353" cy="189158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88%</a:t>
            </a:r>
            <a:endParaRPr lang="ru-RU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4143372" y="3571876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-8,4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2183735" y="3244403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- 4,9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трелка вправо 31"/>
          <p:cNvSpPr/>
          <p:nvPr/>
        </p:nvSpPr>
        <p:spPr>
          <a:xfrm>
            <a:off x="2209422" y="4684051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+184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трелка вправо 32"/>
          <p:cNvSpPr/>
          <p:nvPr/>
        </p:nvSpPr>
        <p:spPr>
          <a:xfrm>
            <a:off x="4109973" y="4686988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+ 2 255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трелка вправо 33"/>
          <p:cNvSpPr/>
          <p:nvPr/>
        </p:nvSpPr>
        <p:spPr>
          <a:xfrm>
            <a:off x="6106666" y="4676978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+ 2 810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6"/>
          <p:cNvSpPr txBox="1"/>
          <p:nvPr/>
        </p:nvSpPr>
        <p:spPr>
          <a:xfrm>
            <a:off x="2235111" y="5088128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+0,2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6"/>
          <p:cNvSpPr txBox="1"/>
          <p:nvPr/>
        </p:nvSpPr>
        <p:spPr>
          <a:xfrm>
            <a:off x="4183732" y="5082192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+ 2,8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6"/>
          <p:cNvSpPr txBox="1"/>
          <p:nvPr/>
        </p:nvSpPr>
        <p:spPr>
          <a:xfrm>
            <a:off x="6132353" y="5115275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+3,4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161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57914754"/>
              </p:ext>
            </p:extLst>
          </p:nvPr>
        </p:nvGraphicFramePr>
        <p:xfrm>
          <a:off x="0" y="714356"/>
          <a:ext cx="9144000" cy="6143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-1116632" y="5686509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 smtClean="0">
                <a:ln/>
              </a:rPr>
              <a:t>СТРУКТУРА НАЛОГОВЫХ И НЕНАЛОГОВЫХ ДОХОДОВ</a:t>
            </a:r>
          </a:p>
          <a:p>
            <a:pPr algn="ctr"/>
            <a:r>
              <a:rPr lang="ru-RU" b="1" dirty="0" smtClean="0">
                <a:ln/>
              </a:rPr>
              <a:t>БЮДЖЕТА МУНИЦИПАЛЬНОГО РАЙОНА В 2022 ГОДУ</a:t>
            </a:r>
            <a:endParaRPr lang="ru-RU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86710" y="714356"/>
            <a:ext cx="11997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/>
              <a:t>(тыс. рублей)</a:t>
            </a:r>
            <a:endParaRPr lang="ru-RU" sz="1400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404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79283043"/>
              </p:ext>
            </p:extLst>
          </p:nvPr>
        </p:nvGraphicFramePr>
        <p:xfrm>
          <a:off x="142844" y="1714488"/>
          <a:ext cx="5072066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42844" y="5572140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СТРУКТУРА НАЛОГОВЫХ И НЕНАЛОГОВЫХ ДОХОДОВ БЮДЖЕТА МУНИЦИПАЛЬНОГО РАЙОНА В 2023,2024 ГОДАХ</a:t>
            </a:r>
            <a:endParaRPr lang="ru-RU" sz="2000" b="1" dirty="0">
              <a:ln/>
            </a:endParaRPr>
          </a:p>
        </p:txBody>
      </p:sp>
      <p:graphicFrame>
        <p:nvGraphicFramePr>
          <p:cNvPr id="1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63011600"/>
              </p:ext>
            </p:extLst>
          </p:nvPr>
        </p:nvGraphicFramePr>
        <p:xfrm>
          <a:off x="4286248" y="1357298"/>
          <a:ext cx="5143504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Box 1"/>
          <p:cNvSpPr txBox="1"/>
          <p:nvPr/>
        </p:nvSpPr>
        <p:spPr>
          <a:xfrm>
            <a:off x="1857356" y="928670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2023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6500826" y="928670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2024год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739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17103</TotalTime>
  <Words>3096</Words>
  <Application>Microsoft Office PowerPoint</Application>
  <PresentationFormat>Экран (4:3)</PresentationFormat>
  <Paragraphs>850</Paragraphs>
  <Slides>30</Slides>
  <Notes>26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Апекс</vt:lpstr>
      <vt:lpstr> бюджет Зиминского районного муниципального образования НА 2022-2024 ГОДЫ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Финансовое управление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Помогаева</dc:creator>
  <cp:lastModifiedBy>Дуда Ольга Владимировна</cp:lastModifiedBy>
  <cp:revision>1850</cp:revision>
  <cp:lastPrinted>2019-12-16T01:24:55Z</cp:lastPrinted>
  <dcterms:created xsi:type="dcterms:W3CDTF">2013-11-05T05:29:52Z</dcterms:created>
  <dcterms:modified xsi:type="dcterms:W3CDTF">2022-11-15T08:38:31Z</dcterms:modified>
</cp:coreProperties>
</file>